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8"/>
  </p:notesMasterIdLst>
  <p:handoutMasterIdLst>
    <p:handoutMasterId r:id="rId39"/>
  </p:handoutMasterIdLst>
  <p:sldIdLst>
    <p:sldId id="256" r:id="rId2"/>
    <p:sldId id="257" r:id="rId3"/>
    <p:sldId id="263" r:id="rId4"/>
    <p:sldId id="264" r:id="rId5"/>
    <p:sldId id="266" r:id="rId6"/>
    <p:sldId id="265" r:id="rId7"/>
    <p:sldId id="269" r:id="rId8"/>
    <p:sldId id="268" r:id="rId9"/>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4" r:id="rId33"/>
    <p:sldId id="295" r:id="rId34"/>
    <p:sldId id="296" r:id="rId35"/>
    <p:sldId id="292" r:id="rId36"/>
    <p:sldId id="293" r:id="rId37"/>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1003" userDrawn="1">
          <p15:clr>
            <a:srgbClr val="A4A3A4"/>
          </p15:clr>
        </p15:guide>
        <p15:guide id="3" pos="226" userDrawn="1">
          <p15:clr>
            <a:srgbClr val="A4A3A4"/>
          </p15:clr>
        </p15:guide>
        <p15:guide id="4" pos="5534" userDrawn="1">
          <p15:clr>
            <a:srgbClr val="A4A3A4"/>
          </p15:clr>
        </p15:guide>
        <p15:guide id="5" pos="2880">
          <p15:clr>
            <a:srgbClr val="A4A3A4"/>
          </p15:clr>
        </p15:guide>
        <p15:guide id="6" orient="horz" pos="686" userDrawn="1">
          <p15:clr>
            <a:srgbClr val="A4A3A4"/>
          </p15:clr>
        </p15:guide>
        <p15:guide id="7" orient="horz" pos="4178" userDrawn="1">
          <p15:clr>
            <a:srgbClr val="A4A3A4"/>
          </p15:clr>
        </p15:guide>
        <p15:guide id="8" orient="horz" pos="2879">
          <p15:clr>
            <a:srgbClr val="A4A3A4"/>
          </p15:clr>
        </p15:guide>
        <p15:guide id="9" orient="horz" pos="752">
          <p15:clr>
            <a:srgbClr val="A4A3A4"/>
          </p15:clr>
        </p15:guide>
        <p15:guide id="10" orient="horz" pos="515">
          <p15:clr>
            <a:srgbClr val="A4A3A4"/>
          </p15:clr>
        </p15:guide>
        <p15:guide id="11" orient="horz" pos="3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600"/>
    <a:srgbClr val="00AFCB"/>
    <a:srgbClr val="005C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694"/>
  </p:normalViewPr>
  <p:slideViewPr>
    <p:cSldViewPr snapToGrid="0">
      <p:cViewPr>
        <p:scale>
          <a:sx n="157" d="100"/>
          <a:sy n="157" d="100"/>
        </p:scale>
        <p:origin x="344" y="-8"/>
      </p:cViewPr>
      <p:guideLst>
        <p:guide orient="horz" pos="3838"/>
        <p:guide orient="horz" pos="1003"/>
        <p:guide pos="226"/>
        <p:guide pos="5534"/>
        <p:guide pos="2880"/>
        <p:guide orient="horz" pos="686"/>
        <p:guide orient="horz" pos="4178"/>
        <p:guide orient="horz" pos="2879"/>
        <p:guide orient="horz" pos="752"/>
        <p:guide orient="horz" pos="515"/>
        <p:guide orient="horz" pos="3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9A364-0348-2F43-99DF-D2B200CF0081}" type="datetimeFigureOut">
              <a:rPr lang="de-DE" smtClean="0"/>
              <a:t>28.01.26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5E9922-510D-BA4D-8EA2-480C80FDB60E}" type="slidenum">
              <a:rPr lang="de-DE" smtClean="0"/>
              <a:t>‹#›</a:t>
            </a:fld>
            <a:endParaRPr lang="de-DE"/>
          </a:p>
        </p:txBody>
      </p:sp>
    </p:spTree>
    <p:extLst>
      <p:ext uri="{BB962C8B-B14F-4D97-AF65-F5344CB8AC3E}">
        <p14:creationId xmlns:p14="http://schemas.microsoft.com/office/powerpoint/2010/main" val="4266512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19BEE0-598C-4858-A439-753E34679212}" type="datetimeFigureOut">
              <a:rPr lang="de-AT" smtClean="0"/>
              <a:t>28.01.26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FEA223-4F50-4DD6-9CC4-15E4F51256E0}" type="slidenum">
              <a:rPr lang="de-AT" smtClean="0"/>
              <a:t>‹#›</a:t>
            </a:fld>
            <a:endParaRPr lang="de-AT"/>
          </a:p>
        </p:txBody>
      </p:sp>
    </p:spTree>
    <p:extLst>
      <p:ext uri="{BB962C8B-B14F-4D97-AF65-F5344CB8AC3E}">
        <p14:creationId xmlns:p14="http://schemas.microsoft.com/office/powerpoint/2010/main" val="421254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1</a:t>
            </a:fld>
            <a:endParaRPr lang="de-AT"/>
          </a:p>
        </p:txBody>
      </p:sp>
    </p:spTree>
    <p:extLst>
      <p:ext uri="{BB962C8B-B14F-4D97-AF65-F5344CB8AC3E}">
        <p14:creationId xmlns:p14="http://schemas.microsoft.com/office/powerpoint/2010/main" val="30195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2</a:t>
            </a:fld>
            <a:endParaRPr lang="de-AT"/>
          </a:p>
        </p:txBody>
      </p:sp>
    </p:spTree>
    <p:extLst>
      <p:ext uri="{BB962C8B-B14F-4D97-AF65-F5344CB8AC3E}">
        <p14:creationId xmlns:p14="http://schemas.microsoft.com/office/powerpoint/2010/main" val="209077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3</a:t>
            </a:fld>
            <a:endParaRPr lang="de-AT"/>
          </a:p>
        </p:txBody>
      </p:sp>
    </p:spTree>
    <p:extLst>
      <p:ext uri="{BB962C8B-B14F-4D97-AF65-F5344CB8AC3E}">
        <p14:creationId xmlns:p14="http://schemas.microsoft.com/office/powerpoint/2010/main" val="162512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a:t>
            </a:r>
            <a:r>
              <a:rPr lang="en-SI" dirty="0"/>
              <a:t>p = operational setting</a:t>
            </a:r>
          </a:p>
        </p:txBody>
      </p:sp>
      <p:sp>
        <p:nvSpPr>
          <p:cNvPr id="4" name="Slide Number Placeholder 3"/>
          <p:cNvSpPr>
            <a:spLocks noGrp="1"/>
          </p:cNvSpPr>
          <p:nvPr>
            <p:ph type="sldNum" sz="quarter" idx="5"/>
          </p:nvPr>
        </p:nvSpPr>
        <p:spPr/>
        <p:txBody>
          <a:bodyPr/>
          <a:lstStyle/>
          <a:p>
            <a:fld id="{2AFEA223-4F50-4DD6-9CC4-15E4F51256E0}" type="slidenum">
              <a:rPr lang="de-AT" smtClean="0"/>
              <a:t>5</a:t>
            </a:fld>
            <a:endParaRPr lang="de-AT"/>
          </a:p>
        </p:txBody>
      </p:sp>
    </p:spTree>
    <p:extLst>
      <p:ext uri="{BB962C8B-B14F-4D97-AF65-F5344CB8AC3E}">
        <p14:creationId xmlns:p14="http://schemas.microsoft.com/office/powerpoint/2010/main" val="417408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597C-31B8-1507-399A-9E72BA69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649ED-14A5-4365-727B-9086BFCE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655C-6E9D-8846-DE26-8AC7926F7AB3}"/>
              </a:ext>
            </a:extLst>
          </p:cNvPr>
          <p:cNvSpPr>
            <a:spLocks noGrp="1"/>
          </p:cNvSpPr>
          <p:nvPr>
            <p:ph type="body" idx="1"/>
          </p:nvPr>
        </p:nvSpPr>
        <p:spPr/>
        <p:txBody>
          <a:bodyPr/>
          <a:lstStyle/>
          <a:p>
            <a:r>
              <a:rPr lang="en-US"/>
              <a:t>.</a:t>
            </a:r>
            <a:endParaRPr lang="en-AT"/>
          </a:p>
        </p:txBody>
      </p:sp>
      <p:sp>
        <p:nvSpPr>
          <p:cNvPr id="4" name="Slide Number Placeholder 3">
            <a:extLst>
              <a:ext uri="{FF2B5EF4-FFF2-40B4-BE49-F238E27FC236}">
                <a16:creationId xmlns:a16="http://schemas.microsoft.com/office/drawing/2014/main" id="{66E05365-193A-0B37-FE74-36C3821A156F}"/>
              </a:ext>
            </a:extLst>
          </p:cNvPr>
          <p:cNvSpPr>
            <a:spLocks noGrp="1"/>
          </p:cNvSpPr>
          <p:nvPr>
            <p:ph type="sldNum" sz="quarter" idx="5"/>
          </p:nvPr>
        </p:nvSpPr>
        <p:spPr/>
        <p:txBody>
          <a:bodyPr/>
          <a:lstStyle/>
          <a:p>
            <a:fld id="{2AFEA223-4F50-4DD6-9CC4-15E4F51256E0}" type="slidenum">
              <a:rPr lang="de-AT" smtClean="0"/>
              <a:t>6</a:t>
            </a:fld>
            <a:endParaRPr lang="de-AT"/>
          </a:p>
        </p:txBody>
      </p:sp>
    </p:spTree>
    <p:extLst>
      <p:ext uri="{BB962C8B-B14F-4D97-AF65-F5344CB8AC3E}">
        <p14:creationId xmlns:p14="http://schemas.microsoft.com/office/powerpoint/2010/main" val="1631441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a:t>
            </a:r>
            <a:r>
              <a:rPr lang="en-SI" dirty="0"/>
              <a:t>4 + q10 regression analysis</a:t>
            </a:r>
          </a:p>
        </p:txBody>
      </p:sp>
      <p:sp>
        <p:nvSpPr>
          <p:cNvPr id="4" name="Slide Number Placeholder 3"/>
          <p:cNvSpPr>
            <a:spLocks noGrp="1"/>
          </p:cNvSpPr>
          <p:nvPr>
            <p:ph type="sldNum" sz="quarter" idx="5"/>
          </p:nvPr>
        </p:nvSpPr>
        <p:spPr/>
        <p:txBody>
          <a:bodyPr/>
          <a:lstStyle/>
          <a:p>
            <a:fld id="{2AFEA223-4F50-4DD6-9CC4-15E4F51256E0}" type="slidenum">
              <a:rPr lang="de-AT" smtClean="0"/>
              <a:t>14</a:t>
            </a:fld>
            <a:endParaRPr lang="de-AT"/>
          </a:p>
        </p:txBody>
      </p:sp>
    </p:spTree>
    <p:extLst>
      <p:ext uri="{BB962C8B-B14F-4D97-AF65-F5344CB8AC3E}">
        <p14:creationId xmlns:p14="http://schemas.microsoft.com/office/powerpoint/2010/main" val="301115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5" name="Rechteck 4"/>
          <p:cNvSpPr/>
          <p:nvPr/>
        </p:nvSpPr>
        <p:spPr>
          <a:xfrm>
            <a:off x="0" y="816769"/>
            <a:ext cx="9144000" cy="4180574"/>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bg2"/>
              </a:solidFill>
            </a:endParaRPr>
          </a:p>
        </p:txBody>
      </p:sp>
      <p:sp>
        <p:nvSpPr>
          <p:cNvPr id="2" name="Titel 1"/>
          <p:cNvSpPr>
            <a:spLocks noGrp="1"/>
          </p:cNvSpPr>
          <p:nvPr>
            <p:ph type="ctrTitle"/>
          </p:nvPr>
        </p:nvSpPr>
        <p:spPr>
          <a:xfrm>
            <a:off x="277587" y="1051413"/>
            <a:ext cx="8596539" cy="1102519"/>
          </a:xfrm>
        </p:spPr>
        <p:txBody>
          <a:bodyPr anchor="t">
            <a:normAutofit/>
          </a:bodyPr>
          <a:lstStyle>
            <a:lvl1pPr algn="l">
              <a:defRPr sz="4000">
                <a:solidFill>
                  <a:schemeClr val="bg2"/>
                </a:solidFill>
              </a:defRPr>
            </a:lvl1pPr>
          </a:lstStyle>
          <a:p>
            <a:r>
              <a:rPr lang="en-US"/>
              <a:t>Click to edit Master title style</a:t>
            </a:r>
            <a:endParaRPr lang="de-DE"/>
          </a:p>
        </p:txBody>
      </p:sp>
      <p:sp>
        <p:nvSpPr>
          <p:cNvPr id="3" name="Untertitel 2"/>
          <p:cNvSpPr>
            <a:spLocks noGrp="1"/>
          </p:cNvSpPr>
          <p:nvPr>
            <p:ph type="subTitle" idx="1"/>
          </p:nvPr>
        </p:nvSpPr>
        <p:spPr>
          <a:xfrm>
            <a:off x="277587" y="3349398"/>
            <a:ext cx="8596539" cy="1314450"/>
          </a:xfrm>
        </p:spPr>
        <p:txBody>
          <a:bodyPr anchor="b"/>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Tree>
    <p:extLst>
      <p:ext uri="{BB962C8B-B14F-4D97-AF65-F5344CB8AC3E}">
        <p14:creationId xmlns:p14="http://schemas.microsoft.com/office/powerpoint/2010/main" val="3536961663"/>
      </p:ext>
    </p:extLst>
  </p:cSld>
  <p:clrMapOvr>
    <a:masterClrMapping/>
  </p:clrMapOvr>
  <p:extLst>
    <p:ext uri="{DCECCB84-F9BA-43D5-87BE-67443E8EF086}">
      <p15:sldGuideLst xmlns:p15="http://schemas.microsoft.com/office/powerpoint/2012/main">
        <p15:guide id="0" orient="horz" pos="2160">
          <p15:clr>
            <a:srgbClr val="FBAE40"/>
          </p15:clr>
        </p15:guide>
        <p15:guide id="1" pos="226">
          <p15:clr>
            <a:srgbClr val="FBAE40"/>
          </p15:clr>
        </p15:guide>
        <p15:guide id="2" pos="5534">
          <p15:clr>
            <a:srgbClr val="FBAE40"/>
          </p15:clr>
        </p15:guide>
        <p15:guide id="3" orient="horz" pos="1003">
          <p15:clr>
            <a:srgbClr val="FBAE40"/>
          </p15:clr>
        </p15:guide>
        <p15:guide id="4" orient="horz" pos="3838">
          <p15:clr>
            <a:srgbClr val="FBAE40"/>
          </p15:clr>
        </p15:guide>
        <p15:guide id="5" orient="horz" pos="686">
          <p15:clr>
            <a:srgbClr val="FBAE40"/>
          </p15:clr>
        </p15:guide>
        <p15:guide id="6" orient="horz" pos="4178">
          <p15:clr>
            <a:srgbClr val="FBAE40"/>
          </p15:clr>
        </p15:guide>
        <p15:guide id="7" pos="170">
          <p15:clr>
            <a:srgbClr val="FBAE40"/>
          </p15:clr>
        </p15:guide>
        <p15:guide id="8" pos="55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ymmetrisch recht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271845"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271846" y="1194197"/>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6019801"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369560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9875" y="816769"/>
            <a:ext cx="8602280" cy="85725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269876" y="1751750"/>
            <a:ext cx="4227513"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269876" y="2231572"/>
            <a:ext cx="4227513"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751750"/>
            <a:ext cx="422713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231572"/>
            <a:ext cx="4229100"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Foliennummernplatzhalter 11"/>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96316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8" name="Foliennummernplatzhalter 7"/>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50332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4981" y="816769"/>
            <a:ext cx="3200533" cy="901814"/>
          </a:xfrm>
        </p:spPr>
        <p:txBody>
          <a:bodyPr anchor="t"/>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816769"/>
            <a:ext cx="5297105" cy="3752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269876" y="1719943"/>
            <a:ext cx="3195638" cy="28496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770722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9876" y="4144565"/>
            <a:ext cx="4302125" cy="425054"/>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358775" y="816769"/>
            <a:ext cx="8426450" cy="33277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4571999" y="4144565"/>
            <a:ext cx="4302125" cy="425054"/>
          </a:xfrm>
        </p:spPr>
        <p:txBody>
          <a:bodyPr anchor="b"/>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12446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1194197"/>
            <a:ext cx="9144000" cy="394930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Tree>
    <p:extLst>
      <p:ext uri="{BB962C8B-B14F-4D97-AF65-F5344CB8AC3E}">
        <p14:creationId xmlns:p14="http://schemas.microsoft.com/office/powerpoint/2010/main" val="92920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676153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816769"/>
            <a:ext cx="2244725" cy="37528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269876" y="816769"/>
            <a:ext cx="6207125" cy="3752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47409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ormAutofit/>
          </a:bodyPr>
          <a:lstStyle>
            <a:lvl1pPr algn="l">
              <a:defRPr sz="3200" b="1"/>
            </a:lvl1pPr>
          </a:lstStyle>
          <a:p>
            <a:r>
              <a:rPr lang="en-US"/>
              <a:t>Click to edit Master title style</a:t>
            </a:r>
            <a:endParaRPr lang="de-DE"/>
          </a:p>
        </p:txBody>
      </p:sp>
      <p:sp>
        <p:nvSpPr>
          <p:cNvPr id="3" name="Inhaltsplatzhalter 2"/>
          <p:cNvSpPr>
            <a:spLocks noGrp="1"/>
          </p:cNvSpPr>
          <p:nvPr>
            <p:ph idx="1"/>
          </p:nvPr>
        </p:nvSpPr>
        <p:spPr/>
        <p:txBody>
          <a:bodyPr/>
          <a:lstStyle>
            <a:lvl1pPr marL="0" indent="0">
              <a:buNone/>
              <a:defRPr sz="2400"/>
            </a:lvl1pPr>
            <a:lvl2pPr marL="457200" indent="0">
              <a:buNone/>
              <a:defRPr sz="2400"/>
            </a:lvl2pPr>
            <a:lvl3pPr marL="914400" indent="0">
              <a:buNone/>
              <a:defRPr sz="20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5245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Rechteck 6"/>
          <p:cNvSpPr/>
          <p:nvPr/>
        </p:nvSpPr>
        <p:spPr>
          <a:xfrm>
            <a:off x="0" y="816769"/>
            <a:ext cx="9144000" cy="4180574"/>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269875" y="1064539"/>
            <a:ext cx="8604250" cy="1021556"/>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269875" y="3444479"/>
            <a:ext cx="8604251"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umsplatzhalter 7"/>
          <p:cNvSpPr>
            <a:spLocks noGrp="1"/>
          </p:cNvSpPr>
          <p:nvPr>
            <p:ph type="dt" sz="half" idx="10"/>
          </p:nvPr>
        </p:nvSpPr>
        <p:spPr>
          <a:xfrm>
            <a:off x="264980" y="4767263"/>
            <a:ext cx="2133600" cy="273844"/>
          </a:xfrm>
          <a:prstGeom prst="rect">
            <a:avLst/>
          </a:prstGeom>
        </p:spPr>
        <p:txBody>
          <a:bodyPr/>
          <a:lstStyle/>
          <a:p>
            <a:endParaRPr lang="de-DE"/>
          </a:p>
        </p:txBody>
      </p:sp>
      <p:sp>
        <p:nvSpPr>
          <p:cNvPr id="9" name="Fußzeilenplatzhalter 8"/>
          <p:cNvSpPr>
            <a:spLocks noGrp="1"/>
          </p:cNvSpPr>
          <p:nvPr>
            <p:ph type="ftr" sz="quarter" idx="11"/>
          </p:nvPr>
        </p:nvSpPr>
        <p:spPr>
          <a:xfrm>
            <a:off x="3124200" y="4767263"/>
            <a:ext cx="2895600" cy="273844"/>
          </a:xfrm>
          <a:prstGeom prst="rect">
            <a:avLst/>
          </a:prstGeom>
        </p:spPr>
        <p:txBody>
          <a:bodyPr/>
          <a:lstStyle/>
          <a:p>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08847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ussage">
    <p:spTree>
      <p:nvGrpSpPr>
        <p:cNvPr id="1" name=""/>
        <p:cNvGrpSpPr/>
        <p:nvPr/>
      </p:nvGrpSpPr>
      <p:grpSpPr>
        <a:xfrm>
          <a:off x="0" y="0"/>
          <a:ext cx="0" cy="0"/>
          <a:chOff x="0" y="0"/>
          <a:chExt cx="0" cy="0"/>
        </a:xfrm>
      </p:grpSpPr>
      <p:sp>
        <p:nvSpPr>
          <p:cNvPr id="7" name="Rechteck 6"/>
          <p:cNvSpPr/>
          <p:nvPr/>
        </p:nvSpPr>
        <p:spPr>
          <a:xfrm>
            <a:off x="0" y="1194197"/>
            <a:ext cx="9144000" cy="337542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358775" y="1949734"/>
            <a:ext cx="8604250" cy="1021556"/>
          </a:xfrm>
        </p:spPr>
        <p:txBody>
          <a:bodyPr anchor="b"/>
          <a:lstStyle>
            <a:lvl1pPr algn="ctr">
              <a:defRPr sz="4000" b="1" i="1" cap="none" baseline="0">
                <a:solidFill>
                  <a:schemeClr val="bg2"/>
                </a:solidFill>
                <a:latin typeface="+mj-lt"/>
              </a:defRPr>
            </a:lvl1pPr>
          </a:lstStyle>
          <a:p>
            <a:r>
              <a:rPr lang="en-US"/>
              <a:t>Click to edit Master title style</a:t>
            </a:r>
            <a:endParaRPr lang="de-DE"/>
          </a:p>
        </p:txBody>
      </p:sp>
      <p:sp>
        <p:nvSpPr>
          <p:cNvPr id="3" name="Textplatzhalter 2"/>
          <p:cNvSpPr>
            <a:spLocks noGrp="1"/>
          </p:cNvSpPr>
          <p:nvPr>
            <p:ph type="body" idx="1"/>
          </p:nvPr>
        </p:nvSpPr>
        <p:spPr>
          <a:xfrm>
            <a:off x="269876" y="3254659"/>
            <a:ext cx="8604251" cy="1125140"/>
          </a:xfrm>
        </p:spPr>
        <p:txBody>
          <a:bodyPr anchor="t"/>
          <a:lstStyle>
            <a:lvl1pPr marL="0" indent="0" algn="ctr">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37770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marL="0" indent="0">
              <a:buFont typeface="Arial" panose="020B0604020202020204" pitchFamily="34" charse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1768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063641"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3166759"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7053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ns plus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8836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26498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13916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symmetrisch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571999"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4572000" y="1204233"/>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358776"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92740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 3" descr="Header_Tuerkis.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98238"/>
            <a:ext cx="9144000" cy="654460"/>
          </a:xfrm>
          <a:prstGeom prst="rect">
            <a:avLst/>
          </a:prstGeom>
        </p:spPr>
      </p:pic>
      <p:sp>
        <p:nvSpPr>
          <p:cNvPr id="2" name="Titelplatzhalter 1"/>
          <p:cNvSpPr>
            <a:spLocks noGrp="1"/>
          </p:cNvSpPr>
          <p:nvPr>
            <p:ph type="title"/>
          </p:nvPr>
        </p:nvSpPr>
        <p:spPr>
          <a:xfrm>
            <a:off x="269875" y="817886"/>
            <a:ext cx="8602280" cy="857250"/>
          </a:xfrm>
          <a:prstGeom prst="rect">
            <a:avLst/>
          </a:prstGeom>
        </p:spPr>
        <p:txBody>
          <a:bodyPr vert="horz" lIns="91440" tIns="45720" rIns="91440" bIns="45720" rtlCol="0" anchor="b">
            <a:normAutofit/>
          </a:bodyPr>
          <a:lstStyle/>
          <a:p>
            <a:r>
              <a:rPr lang="de-AT"/>
              <a:t>Mastertitelformat bearbeiten</a:t>
            </a:r>
            <a:endParaRPr lang="de-DE"/>
          </a:p>
        </p:txBody>
      </p:sp>
      <p:sp>
        <p:nvSpPr>
          <p:cNvPr id="3" name="Textplatzhalter 2"/>
          <p:cNvSpPr>
            <a:spLocks noGrp="1"/>
          </p:cNvSpPr>
          <p:nvPr>
            <p:ph type="body" idx="1"/>
          </p:nvPr>
        </p:nvSpPr>
        <p:spPr>
          <a:xfrm>
            <a:off x="269875" y="1758043"/>
            <a:ext cx="8604250" cy="2811576"/>
          </a:xfrm>
          <a:prstGeom prst="rect">
            <a:avLst/>
          </a:prstGeom>
        </p:spPr>
        <p:txBody>
          <a:bodyPr vert="horz" lIns="91440" tIns="45720" rIns="91440" bIns="45720" rtlCol="0">
            <a:normAutofit/>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10" name="Textfeld 9"/>
          <p:cNvSpPr txBox="1"/>
          <p:nvPr/>
        </p:nvSpPr>
        <p:spPr>
          <a:xfrm>
            <a:off x="393894" y="217299"/>
            <a:ext cx="6344661" cy="307777"/>
          </a:xfrm>
          <a:prstGeom prst="rect">
            <a:avLst/>
          </a:prstGeom>
          <a:noFill/>
        </p:spPr>
        <p:txBody>
          <a:bodyPr wrap="square" rtlCol="0">
            <a:spAutoFit/>
          </a:bodyPr>
          <a:lstStyle/>
          <a:p>
            <a:r>
              <a:rPr lang="de-AT" sz="1400" cap="all">
                <a:solidFill>
                  <a:schemeClr val="accent1"/>
                </a:solidFill>
                <a:latin typeface="+mn-lt"/>
                <a:cs typeface="Estrangelo Edessa" pitchFamily="66" charset="0"/>
              </a:rPr>
              <a:t>Electronics and Computer Engineering</a:t>
            </a:r>
          </a:p>
        </p:txBody>
      </p:sp>
      <p:sp>
        <p:nvSpPr>
          <p:cNvPr id="13" name="Foliennummernplatzhalter 5"/>
          <p:cNvSpPr>
            <a:spLocks noGrp="1"/>
          </p:cNvSpPr>
          <p:nvPr>
            <p:ph type="sldNum" sz="quarter" idx="4"/>
          </p:nvPr>
        </p:nvSpPr>
        <p:spPr>
          <a:xfrm>
            <a:off x="6738555" y="4767263"/>
            <a:ext cx="2133600" cy="273844"/>
          </a:xfrm>
          <a:prstGeom prst="rect">
            <a:avLst/>
          </a:prstGeom>
        </p:spPr>
        <p:txBody>
          <a:bodyPr vert="horz" lIns="91440" tIns="45720" rIns="91440" bIns="45720" rtlCol="0" anchor="ctr"/>
          <a:lstStyle>
            <a:lvl1pPr algn="r">
              <a:defRPr sz="1000">
                <a:solidFill>
                  <a:schemeClr val="tx1">
                    <a:tint val="75000"/>
                  </a:schemeClr>
                </a:solidFill>
              </a:defRPr>
            </a:lvl1pPr>
          </a:lstStyle>
          <a:p>
            <a:fld id="{E68C68F6-CEB4-C040-B3A3-CADDD499EB7C}" type="slidenum">
              <a:rPr lang="de-DE" smtClean="0"/>
              <a:pPr/>
              <a:t>‹#›</a:t>
            </a:fld>
            <a:endParaRPr lang="de-DE"/>
          </a:p>
        </p:txBody>
      </p:sp>
      <p:cxnSp>
        <p:nvCxnSpPr>
          <p:cNvPr id="14" name="Gerade Verbindung 13"/>
          <p:cNvCxnSpPr/>
          <p:nvPr/>
        </p:nvCxnSpPr>
        <p:spPr>
          <a:xfrm>
            <a:off x="355601" y="4733925"/>
            <a:ext cx="8423275"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cxnSp>
        <p:nvCxnSpPr>
          <p:cNvPr id="15" name="Gerade Verbindung 13"/>
          <p:cNvCxnSpPr>
            <a:cxnSpLocks/>
          </p:cNvCxnSpPr>
          <p:nvPr/>
        </p:nvCxnSpPr>
        <p:spPr>
          <a:xfrm>
            <a:off x="269874" y="4733925"/>
            <a:ext cx="8604000"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sp>
        <p:nvSpPr>
          <p:cNvPr id="5" name="Textfeld 4">
            <a:extLst>
              <a:ext uri="{FF2B5EF4-FFF2-40B4-BE49-F238E27FC236}">
                <a16:creationId xmlns:a16="http://schemas.microsoft.com/office/drawing/2014/main" id="{C87073C3-DE51-AC03-9C37-19A28972BB3B}"/>
              </a:ext>
            </a:extLst>
          </p:cNvPr>
          <p:cNvSpPr txBox="1"/>
          <p:nvPr userDrawn="1"/>
        </p:nvSpPr>
        <p:spPr>
          <a:xfrm>
            <a:off x="4202363" y="1127630"/>
            <a:ext cx="4669791" cy="253916"/>
          </a:xfrm>
          <a:prstGeom prst="rect">
            <a:avLst/>
          </a:prstGeom>
          <a:noFill/>
        </p:spPr>
        <p:txBody>
          <a:bodyPr wrap="square" rtlCol="0">
            <a:spAutoFit/>
          </a:bodyPr>
          <a:lstStyle/>
          <a:p>
            <a:endParaRPr lang="de-AT" sz="1050"/>
          </a:p>
        </p:txBody>
      </p:sp>
    </p:spTree>
    <p:extLst>
      <p:ext uri="{BB962C8B-B14F-4D97-AF65-F5344CB8AC3E}">
        <p14:creationId xmlns:p14="http://schemas.microsoft.com/office/powerpoint/2010/main" val="42133484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8" r:id="rId13"/>
    <p:sldLayoutId id="2147483739" r:id="rId14"/>
    <p:sldLayoutId id="2147483740" r:id="rId15"/>
    <p:sldLayoutId id="2147483741" r:id="rId16"/>
    <p:sldLayoutId id="2147483742" r:id="rId17"/>
  </p:sldLayoutIdLst>
  <p:hf hdr="0"/>
  <p:txStyles>
    <p:titleStyle>
      <a:lvl1pPr algn="l" defTabSz="457200" rtl="0" eaLnBrk="1" latinLnBrk="0" hangingPunct="1">
        <a:spcBef>
          <a:spcPct val="0"/>
        </a:spcBef>
        <a:buNone/>
        <a:defRPr sz="3200" b="1" kern="1200">
          <a:solidFill>
            <a:schemeClr val="tx1"/>
          </a:solidFill>
          <a:latin typeface="+mn-lt"/>
          <a:ea typeface="+mj-ea"/>
          <a:cs typeface="+mj-cs"/>
        </a:defRPr>
      </a:lvl1pPr>
    </p:titleStyle>
    <p:body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003">
          <p15:clr>
            <a:srgbClr val="F26B43"/>
          </p15:clr>
        </p15:guide>
        <p15:guide id="1" pos="2880">
          <p15:clr>
            <a:srgbClr val="F26B43"/>
          </p15:clr>
        </p15:guide>
        <p15:guide id="2" pos="226">
          <p15:clr>
            <a:srgbClr val="F26B43"/>
          </p15:clr>
        </p15:guide>
        <p15:guide id="3" pos="170">
          <p15:clr>
            <a:srgbClr val="F26B43"/>
          </p15:clr>
        </p15:guide>
        <p15:guide id="4" pos="5534">
          <p15:clr>
            <a:srgbClr val="F26B43"/>
          </p15:clr>
        </p15:guide>
        <p15:guide id="5" pos="5590">
          <p15:clr>
            <a:srgbClr val="F26B43"/>
          </p15:clr>
        </p15:guide>
        <p15:guide id="6" orient="horz" pos="3838">
          <p15:clr>
            <a:srgbClr val="F26B43"/>
          </p15:clr>
        </p15:guide>
        <p15:guide id="7" orient="horz" pos="686">
          <p15:clr>
            <a:srgbClr val="F26B43"/>
          </p15:clr>
        </p15:guide>
        <p15:guide id="8" orient="horz" pos="41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77587" y="1051413"/>
            <a:ext cx="8866413" cy="1102519"/>
          </a:xfrm>
        </p:spPr>
        <p:txBody>
          <a:bodyPr>
            <a:normAutofit/>
          </a:bodyPr>
          <a:lstStyle/>
          <a:p>
            <a:r>
              <a:rPr lang="de-AT" dirty="0"/>
              <a:t>Transistor Titans</a:t>
            </a:r>
          </a:p>
        </p:txBody>
      </p:sp>
      <p:sp>
        <p:nvSpPr>
          <p:cNvPr id="3" name="Untertitel 2"/>
          <p:cNvSpPr>
            <a:spLocks noGrp="1"/>
          </p:cNvSpPr>
          <p:nvPr>
            <p:ph type="subTitle" idx="1"/>
          </p:nvPr>
        </p:nvSpPr>
        <p:spPr>
          <a:xfrm>
            <a:off x="277587" y="3349398"/>
            <a:ext cx="8596539" cy="1314450"/>
          </a:xfrm>
        </p:spPr>
        <p:txBody>
          <a:bodyPr>
            <a:normAutofit/>
          </a:bodyPr>
          <a:lstStyle/>
          <a:p>
            <a:r>
              <a:rPr lang="de-AT" dirty="0"/>
              <a:t>Zala Marušič, </a:t>
            </a:r>
            <a:r>
              <a:rPr lang="de-AT" dirty="0" err="1"/>
              <a:t>Volkan</a:t>
            </a:r>
            <a:r>
              <a:rPr lang="de-AT" dirty="0"/>
              <a:t> </a:t>
            </a:r>
            <a:r>
              <a:rPr lang="de-AT" dirty="0" err="1"/>
              <a:t>Sönmezler</a:t>
            </a:r>
            <a:endParaRPr lang="en-AT" dirty="0"/>
          </a:p>
        </p:txBody>
      </p:sp>
      <p:sp>
        <p:nvSpPr>
          <p:cNvPr id="7" name="Untertitel 2">
            <a:extLst>
              <a:ext uri="{FF2B5EF4-FFF2-40B4-BE49-F238E27FC236}">
                <a16:creationId xmlns:a16="http://schemas.microsoft.com/office/drawing/2014/main" id="{39A61031-218B-DE66-72A5-5E561F52B418}"/>
              </a:ext>
            </a:extLst>
          </p:cNvPr>
          <p:cNvSpPr txBox="1">
            <a:spLocks/>
          </p:cNvSpPr>
          <p:nvPr/>
        </p:nvSpPr>
        <p:spPr>
          <a:xfrm>
            <a:off x="277587" y="1136877"/>
            <a:ext cx="8596539" cy="1314450"/>
          </a:xfrm>
          <a:prstGeom prst="rect">
            <a:avLst/>
          </a:prstGeom>
        </p:spPr>
        <p:txBody>
          <a:bodyPr vert="horz" lIns="91440" tIns="45720" rIns="91440" bIns="45720" rtlCol="0" anchor="b">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bg2"/>
                </a:solidFill>
                <a:latin typeface="+mn-lt"/>
                <a:ea typeface="+mn-ea"/>
                <a:cs typeface="+mn-cs"/>
              </a:defRPr>
            </a:lvl1pPr>
            <a:lvl2pPr marL="457200" indent="0" algn="ctr" defTabSz="457200" rtl="0" eaLnBrk="1" latinLnBrk="0" hangingPunct="1">
              <a:spcBef>
                <a:spcPts val="0"/>
              </a:spcBef>
              <a:buClr>
                <a:schemeClr val="accent1"/>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AT" dirty="0"/>
              <a:t>Data Analysis</a:t>
            </a:r>
          </a:p>
        </p:txBody>
      </p:sp>
    </p:spTree>
    <p:extLst>
      <p:ext uri="{BB962C8B-B14F-4D97-AF65-F5344CB8AC3E}">
        <p14:creationId xmlns:p14="http://schemas.microsoft.com/office/powerpoint/2010/main" val="353718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082C-2FD0-B9A8-4218-13FC8E7B7CED}"/>
              </a:ext>
            </a:extLst>
          </p:cNvPr>
          <p:cNvSpPr>
            <a:spLocks noGrp="1"/>
          </p:cNvSpPr>
          <p:nvPr>
            <p:ph type="title"/>
          </p:nvPr>
        </p:nvSpPr>
        <p:spPr/>
        <p:txBody>
          <a:bodyPr/>
          <a:lstStyle/>
          <a:p>
            <a:r>
              <a:rPr lang="en-SI" dirty="0"/>
              <a:t>Cleaned Dataset</a:t>
            </a:r>
          </a:p>
        </p:txBody>
      </p:sp>
      <p:pic>
        <p:nvPicPr>
          <p:cNvPr id="5" name="Content Placeholder 4">
            <a:extLst>
              <a:ext uri="{FF2B5EF4-FFF2-40B4-BE49-F238E27FC236}">
                <a16:creationId xmlns:a16="http://schemas.microsoft.com/office/drawing/2014/main" id="{E8B336DD-2E48-87FA-981C-55CEC4F774D6}"/>
              </a:ext>
            </a:extLst>
          </p:cNvPr>
          <p:cNvPicPr>
            <a:picLocks noGrp="1" noChangeAspect="1"/>
          </p:cNvPicPr>
          <p:nvPr>
            <p:ph idx="1"/>
          </p:nvPr>
        </p:nvPicPr>
        <p:blipFill>
          <a:blip r:embed="rId2"/>
          <a:stretch>
            <a:fillRect/>
          </a:stretch>
        </p:blipFill>
        <p:spPr>
          <a:xfrm>
            <a:off x="2055379" y="1757363"/>
            <a:ext cx="5033242" cy="2813050"/>
          </a:xfrm>
          <a:prstGeom prst="rect">
            <a:avLst/>
          </a:prstGeom>
        </p:spPr>
      </p:pic>
      <p:sp>
        <p:nvSpPr>
          <p:cNvPr id="4" name="Slide Number Placeholder 3">
            <a:extLst>
              <a:ext uri="{FF2B5EF4-FFF2-40B4-BE49-F238E27FC236}">
                <a16:creationId xmlns:a16="http://schemas.microsoft.com/office/drawing/2014/main" id="{3E797247-EAD1-FE07-F608-37A198EF519A}"/>
              </a:ext>
            </a:extLst>
          </p:cNvPr>
          <p:cNvSpPr>
            <a:spLocks noGrp="1"/>
          </p:cNvSpPr>
          <p:nvPr>
            <p:ph type="sldNum" sz="quarter" idx="12"/>
          </p:nvPr>
        </p:nvSpPr>
        <p:spPr/>
        <p:txBody>
          <a:bodyPr/>
          <a:lstStyle/>
          <a:p>
            <a:fld id="{E68C68F6-CEB4-C040-B3A3-CADDD499EB7C}" type="slidenum">
              <a:rPr lang="de-DE" smtClean="0"/>
              <a:pPr/>
              <a:t>10</a:t>
            </a:fld>
            <a:endParaRPr lang="de-DE"/>
          </a:p>
        </p:txBody>
      </p:sp>
    </p:spTree>
    <p:extLst>
      <p:ext uri="{BB962C8B-B14F-4D97-AF65-F5344CB8AC3E}">
        <p14:creationId xmlns:p14="http://schemas.microsoft.com/office/powerpoint/2010/main" val="113383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AC55-5757-32D6-8361-2EE390C7F850}"/>
              </a:ext>
            </a:extLst>
          </p:cNvPr>
          <p:cNvSpPr>
            <a:spLocks noGrp="1"/>
          </p:cNvSpPr>
          <p:nvPr>
            <p:ph type="title"/>
          </p:nvPr>
        </p:nvSpPr>
        <p:spPr/>
        <p:txBody>
          <a:bodyPr/>
          <a:lstStyle/>
          <a:p>
            <a:r>
              <a:rPr lang="en-SI" dirty="0"/>
              <a:t>Original vs Cleaned</a:t>
            </a:r>
          </a:p>
        </p:txBody>
      </p:sp>
      <p:pic>
        <p:nvPicPr>
          <p:cNvPr id="6" name="Content Placeholder 5">
            <a:extLst>
              <a:ext uri="{FF2B5EF4-FFF2-40B4-BE49-F238E27FC236}">
                <a16:creationId xmlns:a16="http://schemas.microsoft.com/office/drawing/2014/main" id="{008DF403-C750-4586-7B70-149D6767D7F1}"/>
              </a:ext>
            </a:extLst>
          </p:cNvPr>
          <p:cNvPicPr>
            <a:picLocks noGrp="1" noChangeAspect="1"/>
          </p:cNvPicPr>
          <p:nvPr>
            <p:ph sz="half" idx="1"/>
          </p:nvPr>
        </p:nvPicPr>
        <p:blipFill>
          <a:blip r:embed="rId2"/>
          <a:stretch>
            <a:fillRect/>
          </a:stretch>
        </p:blipFill>
        <p:spPr>
          <a:xfrm>
            <a:off x="269875" y="2215300"/>
            <a:ext cx="4225925" cy="1814625"/>
          </a:xfrm>
          <a:prstGeom prst="rect">
            <a:avLst/>
          </a:prstGeom>
        </p:spPr>
      </p:pic>
      <p:pic>
        <p:nvPicPr>
          <p:cNvPr id="7" name="Content Placeholder 6">
            <a:extLst>
              <a:ext uri="{FF2B5EF4-FFF2-40B4-BE49-F238E27FC236}">
                <a16:creationId xmlns:a16="http://schemas.microsoft.com/office/drawing/2014/main" id="{CA3B534C-B5FB-56F7-16CD-E33BF318B214}"/>
              </a:ext>
            </a:extLst>
          </p:cNvPr>
          <p:cNvPicPr>
            <a:picLocks noGrp="1" noChangeAspect="1"/>
          </p:cNvPicPr>
          <p:nvPr>
            <p:ph sz="half" idx="2"/>
          </p:nvPr>
        </p:nvPicPr>
        <p:blipFill>
          <a:blip r:embed="rId3"/>
          <a:stretch>
            <a:fillRect/>
          </a:stretch>
        </p:blipFill>
        <p:spPr>
          <a:xfrm>
            <a:off x="4648200" y="2073246"/>
            <a:ext cx="4225925" cy="2098733"/>
          </a:xfrm>
          <a:prstGeom prst="rect">
            <a:avLst/>
          </a:prstGeom>
        </p:spPr>
      </p:pic>
      <p:sp>
        <p:nvSpPr>
          <p:cNvPr id="5" name="Slide Number Placeholder 4">
            <a:extLst>
              <a:ext uri="{FF2B5EF4-FFF2-40B4-BE49-F238E27FC236}">
                <a16:creationId xmlns:a16="http://schemas.microsoft.com/office/drawing/2014/main" id="{7C853B76-970D-8AA9-9B30-76E84DD29A6E}"/>
              </a:ext>
            </a:extLst>
          </p:cNvPr>
          <p:cNvSpPr>
            <a:spLocks noGrp="1"/>
          </p:cNvSpPr>
          <p:nvPr>
            <p:ph type="sldNum" sz="quarter" idx="12"/>
          </p:nvPr>
        </p:nvSpPr>
        <p:spPr/>
        <p:txBody>
          <a:bodyPr/>
          <a:lstStyle/>
          <a:p>
            <a:fld id="{E68C68F6-CEB4-C040-B3A3-CADDD499EB7C}" type="slidenum">
              <a:rPr lang="de-DE" smtClean="0"/>
              <a:pPr/>
              <a:t>11</a:t>
            </a:fld>
            <a:endParaRPr lang="de-DE"/>
          </a:p>
        </p:txBody>
      </p:sp>
    </p:spTree>
    <p:extLst>
      <p:ext uri="{BB962C8B-B14F-4D97-AF65-F5344CB8AC3E}">
        <p14:creationId xmlns:p14="http://schemas.microsoft.com/office/powerpoint/2010/main" val="14238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1A6-2B26-7604-D41A-F8B22C615F00}"/>
              </a:ext>
            </a:extLst>
          </p:cNvPr>
          <p:cNvSpPr>
            <a:spLocks noGrp="1"/>
          </p:cNvSpPr>
          <p:nvPr>
            <p:ph type="title"/>
          </p:nvPr>
        </p:nvSpPr>
        <p:spPr/>
        <p:txBody>
          <a:bodyPr/>
          <a:lstStyle/>
          <a:p>
            <a:r>
              <a:rPr lang="en-SI" dirty="0"/>
              <a:t>Visualization of Cleaned Data</a:t>
            </a:r>
          </a:p>
        </p:txBody>
      </p:sp>
      <p:pic>
        <p:nvPicPr>
          <p:cNvPr id="7" name="Content Placeholder 6">
            <a:extLst>
              <a:ext uri="{FF2B5EF4-FFF2-40B4-BE49-F238E27FC236}">
                <a16:creationId xmlns:a16="http://schemas.microsoft.com/office/drawing/2014/main" id="{136D1B3F-BCF1-E05B-A822-ECA2547B69F1}"/>
              </a:ext>
            </a:extLst>
          </p:cNvPr>
          <p:cNvPicPr>
            <a:picLocks noGrp="1" noChangeAspect="1"/>
          </p:cNvPicPr>
          <p:nvPr>
            <p:ph sz="half" idx="2"/>
          </p:nvPr>
        </p:nvPicPr>
        <p:blipFill>
          <a:blip r:embed="rId2"/>
          <a:stretch>
            <a:fillRect/>
          </a:stretch>
        </p:blipFill>
        <p:spPr>
          <a:xfrm>
            <a:off x="4646230" y="1657435"/>
            <a:ext cx="4295469" cy="2690521"/>
          </a:xfrm>
          <a:prstGeom prst="rect">
            <a:avLst/>
          </a:prstGeom>
        </p:spPr>
      </p:pic>
      <p:sp>
        <p:nvSpPr>
          <p:cNvPr id="5" name="Slide Number Placeholder 4">
            <a:extLst>
              <a:ext uri="{FF2B5EF4-FFF2-40B4-BE49-F238E27FC236}">
                <a16:creationId xmlns:a16="http://schemas.microsoft.com/office/drawing/2014/main" id="{D2712E27-1162-D47B-E5DC-EE1E2089BB4A}"/>
              </a:ext>
            </a:extLst>
          </p:cNvPr>
          <p:cNvSpPr>
            <a:spLocks noGrp="1"/>
          </p:cNvSpPr>
          <p:nvPr>
            <p:ph type="sldNum" sz="quarter" idx="12"/>
          </p:nvPr>
        </p:nvSpPr>
        <p:spPr/>
        <p:txBody>
          <a:bodyPr/>
          <a:lstStyle/>
          <a:p>
            <a:fld id="{E68C68F6-CEB4-C040-B3A3-CADDD499EB7C}" type="slidenum">
              <a:rPr lang="de-DE" smtClean="0"/>
              <a:pPr/>
              <a:t>12</a:t>
            </a:fld>
            <a:endParaRPr lang="de-DE"/>
          </a:p>
        </p:txBody>
      </p:sp>
      <p:pic>
        <p:nvPicPr>
          <p:cNvPr id="11" name="Content Placeholder 10">
            <a:extLst>
              <a:ext uri="{FF2B5EF4-FFF2-40B4-BE49-F238E27FC236}">
                <a16:creationId xmlns:a16="http://schemas.microsoft.com/office/drawing/2014/main" id="{D8C5FE46-3F68-2684-8BCC-BDE066C0DD04}"/>
              </a:ext>
            </a:extLst>
          </p:cNvPr>
          <p:cNvPicPr>
            <a:picLocks noGrp="1" noChangeAspect="1"/>
          </p:cNvPicPr>
          <p:nvPr>
            <p:ph sz="half" idx="1"/>
          </p:nvPr>
        </p:nvPicPr>
        <p:blipFill>
          <a:blip r:embed="rId3"/>
          <a:stretch>
            <a:fillRect/>
          </a:stretch>
        </p:blipFill>
        <p:spPr>
          <a:xfrm>
            <a:off x="5290" y="2013397"/>
            <a:ext cx="4492481" cy="2058007"/>
          </a:xfrm>
          <a:prstGeom prst="rect">
            <a:avLst/>
          </a:prstGeom>
        </p:spPr>
      </p:pic>
      <p:sp>
        <p:nvSpPr>
          <p:cNvPr id="12" name="TextBox 11">
            <a:extLst>
              <a:ext uri="{FF2B5EF4-FFF2-40B4-BE49-F238E27FC236}">
                <a16:creationId xmlns:a16="http://schemas.microsoft.com/office/drawing/2014/main" id="{DCB2C049-FE1A-C83E-F5FB-E0D58AC578D5}"/>
              </a:ext>
            </a:extLst>
          </p:cNvPr>
          <p:cNvSpPr txBox="1"/>
          <p:nvPr/>
        </p:nvSpPr>
        <p:spPr>
          <a:xfrm>
            <a:off x="4648200" y="4409666"/>
            <a:ext cx="4125098" cy="338554"/>
          </a:xfrm>
          <a:prstGeom prst="rect">
            <a:avLst/>
          </a:prstGeom>
          <a:noFill/>
        </p:spPr>
        <p:txBody>
          <a:bodyPr wrap="square" rtlCol="0">
            <a:spAutoFit/>
          </a:bodyPr>
          <a:lstStyle/>
          <a:p>
            <a:r>
              <a:rPr lang="en-GB" sz="800" dirty="0"/>
              <a:t>https://</a:t>
            </a:r>
            <a:r>
              <a:rPr lang="en-GB" sz="800" dirty="0" err="1"/>
              <a:t>www.geeksforgeeks.org</a:t>
            </a:r>
            <a:r>
              <a:rPr lang="en-GB" sz="800" dirty="0"/>
              <a:t>/data-visualization/creating-interactive-dashboard-from-</a:t>
            </a:r>
            <a:r>
              <a:rPr lang="en-GB" sz="800" dirty="0" err="1"/>
              <a:t>jupyter</a:t>
            </a:r>
            <a:r>
              <a:rPr lang="en-GB" sz="800" dirty="0"/>
              <a:t>-notebooks/</a:t>
            </a:r>
            <a:endParaRPr lang="en-SI" sz="800" dirty="0"/>
          </a:p>
        </p:txBody>
      </p:sp>
    </p:spTree>
    <p:extLst>
      <p:ext uri="{BB962C8B-B14F-4D97-AF65-F5344CB8AC3E}">
        <p14:creationId xmlns:p14="http://schemas.microsoft.com/office/powerpoint/2010/main" val="357239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3875-54F1-678F-1D13-69DC3AF0146A}"/>
              </a:ext>
            </a:extLst>
          </p:cNvPr>
          <p:cNvSpPr>
            <a:spLocks noGrp="1"/>
          </p:cNvSpPr>
          <p:nvPr>
            <p:ph type="title"/>
          </p:nvPr>
        </p:nvSpPr>
        <p:spPr/>
        <p:txBody>
          <a:bodyPr/>
          <a:lstStyle/>
          <a:p>
            <a:r>
              <a:rPr lang="en-SI" dirty="0"/>
              <a:t>Observed pATTERNS</a:t>
            </a:r>
          </a:p>
        </p:txBody>
      </p:sp>
      <p:sp>
        <p:nvSpPr>
          <p:cNvPr id="3" name="Text Placeholder 2">
            <a:extLst>
              <a:ext uri="{FF2B5EF4-FFF2-40B4-BE49-F238E27FC236}">
                <a16:creationId xmlns:a16="http://schemas.microsoft.com/office/drawing/2014/main" id="{ACB4A7FC-B05D-3D6C-13AC-484939698F8B}"/>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FEFC16E9-A74D-FAAB-9C9F-0A7AC4E3930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661F5B4B-42BB-D8B4-E34A-5D5EF932856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E86A01-7EC6-4A34-AF47-2E6D970342B7}"/>
              </a:ext>
            </a:extLst>
          </p:cNvPr>
          <p:cNvSpPr>
            <a:spLocks noGrp="1"/>
          </p:cNvSpPr>
          <p:nvPr>
            <p:ph type="sldNum" sz="quarter" idx="12"/>
          </p:nvPr>
        </p:nvSpPr>
        <p:spPr/>
        <p:txBody>
          <a:bodyPr/>
          <a:lstStyle/>
          <a:p>
            <a:fld id="{E68C68F6-CEB4-C040-B3A3-CADDD499EB7C}" type="slidenum">
              <a:rPr lang="de-DE" smtClean="0"/>
              <a:pPr/>
              <a:t>13</a:t>
            </a:fld>
            <a:endParaRPr lang="de-DE"/>
          </a:p>
        </p:txBody>
      </p:sp>
    </p:spTree>
    <p:extLst>
      <p:ext uri="{BB962C8B-B14F-4D97-AF65-F5344CB8AC3E}">
        <p14:creationId xmlns:p14="http://schemas.microsoft.com/office/powerpoint/2010/main" val="327345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6723-05F3-5052-48D9-97D33B0D7585}"/>
              </a:ext>
            </a:extLst>
          </p:cNvPr>
          <p:cNvSpPr>
            <a:spLocks noGrp="1"/>
          </p:cNvSpPr>
          <p:nvPr>
            <p:ph type="title"/>
          </p:nvPr>
        </p:nvSpPr>
        <p:spPr/>
        <p:txBody>
          <a:bodyPr/>
          <a:lstStyle/>
          <a:p>
            <a:r>
              <a:rPr lang="en-SI" dirty="0"/>
              <a:t>Correlation</a:t>
            </a:r>
          </a:p>
        </p:txBody>
      </p:sp>
      <p:pic>
        <p:nvPicPr>
          <p:cNvPr id="6" name="Content Placeholder 5">
            <a:extLst>
              <a:ext uri="{FF2B5EF4-FFF2-40B4-BE49-F238E27FC236}">
                <a16:creationId xmlns:a16="http://schemas.microsoft.com/office/drawing/2014/main" id="{91CBFA54-8FDC-4443-211E-2B911664AB8E}"/>
              </a:ext>
            </a:extLst>
          </p:cNvPr>
          <p:cNvPicPr>
            <a:picLocks noGrp="1" noChangeAspect="1"/>
          </p:cNvPicPr>
          <p:nvPr>
            <p:ph sz="half" idx="1"/>
          </p:nvPr>
        </p:nvPicPr>
        <p:blipFill>
          <a:blip r:embed="rId3"/>
          <a:stretch>
            <a:fillRect/>
          </a:stretch>
        </p:blipFill>
        <p:spPr>
          <a:xfrm>
            <a:off x="778800" y="1674813"/>
            <a:ext cx="3208074" cy="2895600"/>
          </a:xfrm>
          <a:prstGeom prst="rect">
            <a:avLst/>
          </a:prstGeom>
        </p:spPr>
      </p:pic>
      <p:sp>
        <p:nvSpPr>
          <p:cNvPr id="4" name="Content Placeholder 3">
            <a:extLst>
              <a:ext uri="{FF2B5EF4-FFF2-40B4-BE49-F238E27FC236}">
                <a16:creationId xmlns:a16="http://schemas.microsoft.com/office/drawing/2014/main" id="{1B0F9C0E-D891-7125-6C04-5F287973C6EB}"/>
              </a:ext>
            </a:extLst>
          </p:cNvPr>
          <p:cNvSpPr>
            <a:spLocks noGrp="1"/>
          </p:cNvSpPr>
          <p:nvPr>
            <p:ph sz="half" idx="2"/>
          </p:nvPr>
        </p:nvSpPr>
        <p:spPr/>
        <p:txBody>
          <a:bodyPr>
            <a:normAutofit fontScale="85000" lnSpcReduction="20000"/>
          </a:bodyPr>
          <a:lstStyle/>
          <a:p>
            <a:r>
              <a:rPr lang="en-GB" b="1" dirty="0"/>
              <a:t>q4</a:t>
            </a:r>
            <a:r>
              <a:rPr lang="en-GB" dirty="0"/>
              <a:t> (+0.84) — strongest predictor, positive correlation</a:t>
            </a:r>
          </a:p>
          <a:p>
            <a:r>
              <a:rPr lang="en-GB" b="1" dirty="0"/>
              <a:t>q10</a:t>
            </a:r>
            <a:r>
              <a:rPr lang="en-GB" dirty="0"/>
              <a:t> (+0.69) — good predictor, positive correlation</a:t>
            </a:r>
          </a:p>
          <a:p>
            <a:r>
              <a:rPr lang="en-GB" b="1" dirty="0"/>
              <a:t>q2</a:t>
            </a:r>
            <a:r>
              <a:rPr lang="en-GB" dirty="0"/>
              <a:t> (-0.70) — strong negative indicator of RUL</a:t>
            </a:r>
          </a:p>
          <a:p>
            <a:r>
              <a:rPr lang="en-GB" b="1" dirty="0"/>
              <a:t>q1, q7, q8, q9</a:t>
            </a:r>
            <a:r>
              <a:rPr lang="en-GB" dirty="0"/>
              <a:t> (-0.61 to -0.65) — moderate inverse predictors</a:t>
            </a:r>
          </a:p>
          <a:p>
            <a:endParaRPr lang="en-SI" dirty="0"/>
          </a:p>
        </p:txBody>
      </p:sp>
      <p:sp>
        <p:nvSpPr>
          <p:cNvPr id="5" name="Slide Number Placeholder 4">
            <a:extLst>
              <a:ext uri="{FF2B5EF4-FFF2-40B4-BE49-F238E27FC236}">
                <a16:creationId xmlns:a16="http://schemas.microsoft.com/office/drawing/2014/main" id="{0F7538E8-5955-7815-6F99-A384A8DBCC17}"/>
              </a:ext>
            </a:extLst>
          </p:cNvPr>
          <p:cNvSpPr>
            <a:spLocks noGrp="1"/>
          </p:cNvSpPr>
          <p:nvPr>
            <p:ph type="sldNum" sz="quarter" idx="12"/>
          </p:nvPr>
        </p:nvSpPr>
        <p:spPr/>
        <p:txBody>
          <a:bodyPr/>
          <a:lstStyle/>
          <a:p>
            <a:fld id="{E68C68F6-CEB4-C040-B3A3-CADDD499EB7C}" type="slidenum">
              <a:rPr lang="de-DE" smtClean="0"/>
              <a:pPr/>
              <a:t>14</a:t>
            </a:fld>
            <a:endParaRPr lang="de-DE"/>
          </a:p>
        </p:txBody>
      </p:sp>
    </p:spTree>
    <p:extLst>
      <p:ext uri="{BB962C8B-B14F-4D97-AF65-F5344CB8AC3E}">
        <p14:creationId xmlns:p14="http://schemas.microsoft.com/office/powerpoint/2010/main" val="343099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B72-DBAC-BC9D-E6C6-83C61A5BA2D4}"/>
              </a:ext>
            </a:extLst>
          </p:cNvPr>
          <p:cNvSpPr>
            <a:spLocks noGrp="1"/>
          </p:cNvSpPr>
          <p:nvPr>
            <p:ph type="title"/>
          </p:nvPr>
        </p:nvSpPr>
        <p:spPr/>
        <p:txBody>
          <a:bodyPr/>
          <a:lstStyle/>
          <a:p>
            <a:r>
              <a:rPr lang="en-SI" dirty="0"/>
              <a:t>Cycle Patterns</a:t>
            </a:r>
          </a:p>
        </p:txBody>
      </p:sp>
      <p:sp>
        <p:nvSpPr>
          <p:cNvPr id="3" name="Content Placeholder 2">
            <a:extLst>
              <a:ext uri="{FF2B5EF4-FFF2-40B4-BE49-F238E27FC236}">
                <a16:creationId xmlns:a16="http://schemas.microsoft.com/office/drawing/2014/main" id="{C4679ED9-3EFD-4A94-8CC5-5D04644CAF9C}"/>
              </a:ext>
            </a:extLst>
          </p:cNvPr>
          <p:cNvSpPr>
            <a:spLocks noGrp="1"/>
          </p:cNvSpPr>
          <p:nvPr>
            <p:ph sz="half" idx="1"/>
          </p:nvPr>
        </p:nvSpPr>
        <p:spPr/>
        <p:txBody>
          <a:bodyPr>
            <a:normAutofit fontScale="77500" lnSpcReduction="20000"/>
          </a:bodyPr>
          <a:lstStyle/>
          <a:p>
            <a:r>
              <a:rPr lang="en-GB" dirty="0"/>
              <a:t>No clear cyclical or periodic (daily) patterns are present in the engine data. Variations are dominated by long-term degradation trends rather than short-term oscillations, which is consistent with controlled operational conditions and gradual wear processes in turbofan engines.</a:t>
            </a:r>
          </a:p>
          <a:p>
            <a:endParaRPr lang="en-SI" dirty="0"/>
          </a:p>
        </p:txBody>
      </p:sp>
      <p:sp>
        <p:nvSpPr>
          <p:cNvPr id="5" name="Slide Number Placeholder 4">
            <a:extLst>
              <a:ext uri="{FF2B5EF4-FFF2-40B4-BE49-F238E27FC236}">
                <a16:creationId xmlns:a16="http://schemas.microsoft.com/office/drawing/2014/main" id="{15F5755D-AD7E-DD51-AC21-BB1AC1F41677}"/>
              </a:ext>
            </a:extLst>
          </p:cNvPr>
          <p:cNvSpPr>
            <a:spLocks noGrp="1"/>
          </p:cNvSpPr>
          <p:nvPr>
            <p:ph type="sldNum" sz="quarter" idx="12"/>
          </p:nvPr>
        </p:nvSpPr>
        <p:spPr/>
        <p:txBody>
          <a:bodyPr/>
          <a:lstStyle/>
          <a:p>
            <a:fld id="{E68C68F6-CEB4-C040-B3A3-CADDD499EB7C}" type="slidenum">
              <a:rPr lang="de-DE" smtClean="0"/>
              <a:pPr/>
              <a:t>15</a:t>
            </a:fld>
            <a:endParaRPr lang="de-DE"/>
          </a:p>
        </p:txBody>
      </p:sp>
      <p:pic>
        <p:nvPicPr>
          <p:cNvPr id="10" name="Content Placeholder 9">
            <a:extLst>
              <a:ext uri="{FF2B5EF4-FFF2-40B4-BE49-F238E27FC236}">
                <a16:creationId xmlns:a16="http://schemas.microsoft.com/office/drawing/2014/main" id="{F5E6DFDD-263F-2DB9-06D4-4E21FC38E550}"/>
              </a:ext>
            </a:extLst>
          </p:cNvPr>
          <p:cNvPicPr>
            <a:picLocks noGrp="1" noChangeAspect="1"/>
          </p:cNvPicPr>
          <p:nvPr>
            <p:ph sz="half" idx="2"/>
          </p:nvPr>
        </p:nvPicPr>
        <p:blipFill>
          <a:blip r:embed="rId2"/>
          <a:stretch>
            <a:fillRect/>
          </a:stretch>
        </p:blipFill>
        <p:spPr>
          <a:xfrm>
            <a:off x="4372642" y="1671126"/>
            <a:ext cx="4574311" cy="2825580"/>
          </a:xfrm>
          <a:prstGeom prst="rect">
            <a:avLst/>
          </a:prstGeom>
        </p:spPr>
      </p:pic>
    </p:spTree>
    <p:extLst>
      <p:ext uri="{BB962C8B-B14F-4D97-AF65-F5344CB8AC3E}">
        <p14:creationId xmlns:p14="http://schemas.microsoft.com/office/powerpoint/2010/main" val="194259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85C-8516-8DC0-5760-20EA6976EDD3}"/>
              </a:ext>
            </a:extLst>
          </p:cNvPr>
          <p:cNvSpPr>
            <a:spLocks noGrp="1"/>
          </p:cNvSpPr>
          <p:nvPr>
            <p:ph type="title"/>
          </p:nvPr>
        </p:nvSpPr>
        <p:spPr/>
        <p:txBody>
          <a:bodyPr/>
          <a:lstStyle/>
          <a:p>
            <a:r>
              <a:rPr lang="en-SI" dirty="0"/>
              <a:t>probability</a:t>
            </a:r>
          </a:p>
        </p:txBody>
      </p:sp>
      <p:sp>
        <p:nvSpPr>
          <p:cNvPr id="3" name="Text Placeholder 2">
            <a:extLst>
              <a:ext uri="{FF2B5EF4-FFF2-40B4-BE49-F238E27FC236}">
                <a16:creationId xmlns:a16="http://schemas.microsoft.com/office/drawing/2014/main" id="{F5108BDF-040B-87BA-7D27-01179DECFD1A}"/>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58E5FD2F-5F84-60B0-9826-91B1DE259DE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AEF2B6D3-BFAD-FF2A-D4D0-7008CC39CB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78ACD7D-403D-7F70-55DA-7674BFBA4EC0}"/>
              </a:ext>
            </a:extLst>
          </p:cNvPr>
          <p:cNvSpPr>
            <a:spLocks noGrp="1"/>
          </p:cNvSpPr>
          <p:nvPr>
            <p:ph type="sldNum" sz="quarter" idx="12"/>
          </p:nvPr>
        </p:nvSpPr>
        <p:spPr/>
        <p:txBody>
          <a:bodyPr/>
          <a:lstStyle/>
          <a:p>
            <a:fld id="{E68C68F6-CEB4-C040-B3A3-CADDD499EB7C}" type="slidenum">
              <a:rPr lang="de-DE" smtClean="0"/>
              <a:pPr/>
              <a:t>16</a:t>
            </a:fld>
            <a:endParaRPr lang="de-DE"/>
          </a:p>
        </p:txBody>
      </p:sp>
    </p:spTree>
    <p:extLst>
      <p:ext uri="{BB962C8B-B14F-4D97-AF65-F5344CB8AC3E}">
        <p14:creationId xmlns:p14="http://schemas.microsoft.com/office/powerpoint/2010/main" val="391642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DCBD-31AA-20E6-ED6D-17C10D46EBD4}"/>
              </a:ext>
            </a:extLst>
          </p:cNvPr>
          <p:cNvSpPr>
            <a:spLocks noGrp="1"/>
          </p:cNvSpPr>
          <p:nvPr>
            <p:ph type="title"/>
          </p:nvPr>
        </p:nvSpPr>
        <p:spPr/>
        <p:txBody>
          <a:bodyPr/>
          <a:lstStyle/>
          <a:p>
            <a:r>
              <a:rPr lang="en-SI" dirty="0"/>
              <a:t>Low-Health Estimation</a:t>
            </a:r>
          </a:p>
        </p:txBody>
      </p:sp>
      <p:pic>
        <p:nvPicPr>
          <p:cNvPr id="6" name="Content Placeholder 5">
            <a:extLst>
              <a:ext uri="{FF2B5EF4-FFF2-40B4-BE49-F238E27FC236}">
                <a16:creationId xmlns:a16="http://schemas.microsoft.com/office/drawing/2014/main" id="{86EEFF69-123C-6F26-2901-DEB04AC7AB7D}"/>
              </a:ext>
            </a:extLst>
          </p:cNvPr>
          <p:cNvPicPr>
            <a:picLocks noGrp="1" noChangeAspect="1"/>
          </p:cNvPicPr>
          <p:nvPr>
            <p:ph sz="half" idx="1"/>
          </p:nvPr>
        </p:nvPicPr>
        <p:blipFill>
          <a:blip r:embed="rId2"/>
          <a:stretch>
            <a:fillRect/>
          </a:stretch>
        </p:blipFill>
        <p:spPr>
          <a:xfrm>
            <a:off x="472216" y="1768381"/>
            <a:ext cx="3697763" cy="2802032"/>
          </a:xfrm>
          <a:prstGeom prst="rect">
            <a:avLst/>
          </a:prstGeom>
        </p:spPr>
      </p:pic>
      <p:sp>
        <p:nvSpPr>
          <p:cNvPr id="4" name="Content Placeholder 3">
            <a:extLst>
              <a:ext uri="{FF2B5EF4-FFF2-40B4-BE49-F238E27FC236}">
                <a16:creationId xmlns:a16="http://schemas.microsoft.com/office/drawing/2014/main" id="{536A525B-D6F6-2605-2C6D-07EE52E57932}"/>
              </a:ext>
            </a:extLst>
          </p:cNvPr>
          <p:cNvSpPr>
            <a:spLocks noGrp="1"/>
          </p:cNvSpPr>
          <p:nvPr>
            <p:ph sz="half" idx="2"/>
          </p:nvPr>
        </p:nvSpPr>
        <p:spPr/>
        <p:txBody>
          <a:bodyPr>
            <a:normAutofit/>
          </a:bodyPr>
          <a:lstStyle/>
          <a:p>
            <a:r>
              <a:rPr lang="en-GB" sz="1800" dirty="0"/>
              <a:t>Identifying observations that fall below the 10th percentile threshold for each quantity.</a:t>
            </a:r>
          </a:p>
          <a:p>
            <a:r>
              <a:rPr lang="en-GB" sz="1800" dirty="0"/>
              <a:t>Values at or below this lower percentile are classified as low health.</a:t>
            </a:r>
          </a:p>
          <a:p>
            <a:endParaRPr lang="en-SI" dirty="0"/>
          </a:p>
        </p:txBody>
      </p:sp>
      <p:sp>
        <p:nvSpPr>
          <p:cNvPr id="5" name="Slide Number Placeholder 4">
            <a:extLst>
              <a:ext uri="{FF2B5EF4-FFF2-40B4-BE49-F238E27FC236}">
                <a16:creationId xmlns:a16="http://schemas.microsoft.com/office/drawing/2014/main" id="{A9F103E7-D38B-1538-A155-FA612095FDCF}"/>
              </a:ext>
            </a:extLst>
          </p:cNvPr>
          <p:cNvSpPr>
            <a:spLocks noGrp="1"/>
          </p:cNvSpPr>
          <p:nvPr>
            <p:ph type="sldNum" sz="quarter" idx="12"/>
          </p:nvPr>
        </p:nvSpPr>
        <p:spPr/>
        <p:txBody>
          <a:bodyPr/>
          <a:lstStyle/>
          <a:p>
            <a:fld id="{E68C68F6-CEB4-C040-B3A3-CADDD499EB7C}" type="slidenum">
              <a:rPr lang="de-DE" smtClean="0"/>
              <a:pPr/>
              <a:t>17</a:t>
            </a:fld>
            <a:endParaRPr lang="de-DE"/>
          </a:p>
        </p:txBody>
      </p:sp>
    </p:spTree>
    <p:extLst>
      <p:ext uri="{BB962C8B-B14F-4D97-AF65-F5344CB8AC3E}">
        <p14:creationId xmlns:p14="http://schemas.microsoft.com/office/powerpoint/2010/main" val="254817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70DC-B4C8-568A-AFC5-57E4626BC26B}"/>
              </a:ext>
            </a:extLst>
          </p:cNvPr>
          <p:cNvSpPr>
            <a:spLocks noGrp="1"/>
          </p:cNvSpPr>
          <p:nvPr>
            <p:ph type="title"/>
          </p:nvPr>
        </p:nvSpPr>
        <p:spPr/>
        <p:txBody>
          <a:bodyPr/>
          <a:lstStyle/>
          <a:p>
            <a:r>
              <a:rPr lang="en-SI" dirty="0"/>
              <a:t>Cross Tabulation</a:t>
            </a:r>
          </a:p>
        </p:txBody>
      </p:sp>
      <p:sp>
        <p:nvSpPr>
          <p:cNvPr id="3" name="Content Placeholder 2">
            <a:extLst>
              <a:ext uri="{FF2B5EF4-FFF2-40B4-BE49-F238E27FC236}">
                <a16:creationId xmlns:a16="http://schemas.microsoft.com/office/drawing/2014/main" id="{2CDD9A36-5A9C-2A90-883B-841206C9F1BD}"/>
              </a:ext>
            </a:extLst>
          </p:cNvPr>
          <p:cNvSpPr>
            <a:spLocks noGrp="1"/>
          </p:cNvSpPr>
          <p:nvPr>
            <p:ph sz="half" idx="1"/>
          </p:nvPr>
        </p:nvSpPr>
        <p:spPr/>
        <p:txBody>
          <a:bodyPr>
            <a:normAutofit/>
          </a:bodyPr>
          <a:lstStyle/>
          <a:p>
            <a:r>
              <a:rPr lang="en-SI" sz="2400" i="1" dirty="0"/>
              <a:t>How often do low-health states occur simultaneously?</a:t>
            </a:r>
          </a:p>
        </p:txBody>
      </p:sp>
      <p:pic>
        <p:nvPicPr>
          <p:cNvPr id="7" name="Content Placeholder 6">
            <a:extLst>
              <a:ext uri="{FF2B5EF4-FFF2-40B4-BE49-F238E27FC236}">
                <a16:creationId xmlns:a16="http://schemas.microsoft.com/office/drawing/2014/main" id="{65BE3601-2089-EEC8-54E4-8B087CC40891}"/>
              </a:ext>
            </a:extLst>
          </p:cNvPr>
          <p:cNvPicPr>
            <a:picLocks noGrp="1" noChangeAspect="1"/>
          </p:cNvPicPr>
          <p:nvPr>
            <p:ph sz="half" idx="2"/>
          </p:nvPr>
        </p:nvPicPr>
        <p:blipFill>
          <a:blip r:embed="rId2"/>
          <a:stretch>
            <a:fillRect/>
          </a:stretch>
        </p:blipFill>
        <p:spPr>
          <a:xfrm>
            <a:off x="4571015" y="1675136"/>
            <a:ext cx="3949700" cy="1282700"/>
          </a:xfrm>
          <a:prstGeom prst="rect">
            <a:avLst/>
          </a:prstGeom>
        </p:spPr>
      </p:pic>
      <p:sp>
        <p:nvSpPr>
          <p:cNvPr id="5" name="Slide Number Placeholder 4">
            <a:extLst>
              <a:ext uri="{FF2B5EF4-FFF2-40B4-BE49-F238E27FC236}">
                <a16:creationId xmlns:a16="http://schemas.microsoft.com/office/drawing/2014/main" id="{6B62EE8F-904C-CB73-8C4D-5739D40E12ED}"/>
              </a:ext>
            </a:extLst>
          </p:cNvPr>
          <p:cNvSpPr>
            <a:spLocks noGrp="1"/>
          </p:cNvSpPr>
          <p:nvPr>
            <p:ph type="sldNum" sz="quarter" idx="12"/>
          </p:nvPr>
        </p:nvSpPr>
        <p:spPr/>
        <p:txBody>
          <a:bodyPr/>
          <a:lstStyle/>
          <a:p>
            <a:fld id="{E68C68F6-CEB4-C040-B3A3-CADDD499EB7C}" type="slidenum">
              <a:rPr lang="de-DE" smtClean="0"/>
              <a:pPr/>
              <a:t>18</a:t>
            </a:fld>
            <a:endParaRPr lang="de-DE"/>
          </a:p>
        </p:txBody>
      </p:sp>
      <p:sp>
        <p:nvSpPr>
          <p:cNvPr id="10" name="TextBox 9">
            <a:extLst>
              <a:ext uri="{FF2B5EF4-FFF2-40B4-BE49-F238E27FC236}">
                <a16:creationId xmlns:a16="http://schemas.microsoft.com/office/drawing/2014/main" id="{DCD52879-6ADD-86D1-5E9E-7B272927BED5}"/>
              </a:ext>
            </a:extLst>
          </p:cNvPr>
          <p:cNvSpPr txBox="1"/>
          <p:nvPr/>
        </p:nvSpPr>
        <p:spPr>
          <a:xfrm>
            <a:off x="300262" y="2957836"/>
            <a:ext cx="8134214" cy="2585323"/>
          </a:xfrm>
          <a:prstGeom prst="rect">
            <a:avLst/>
          </a:prstGeom>
          <a:noFill/>
        </p:spPr>
        <p:txBody>
          <a:bodyPr wrap="none" rtlCol="0">
            <a:spAutoFit/>
          </a:bodyPr>
          <a:lstStyle/>
          <a:p>
            <a:r>
              <a:rPr lang="en-GB" sz="1400" dirty="0"/>
              <a:t>- In 17,155 cases, neither q1 nor q5 is in a low-health state.</a:t>
            </a:r>
          </a:p>
          <a:p>
            <a:endParaRPr lang="en-GB" sz="1400" dirty="0"/>
          </a:p>
          <a:p>
            <a:r>
              <a:rPr lang="en-GB" sz="1400" dirty="0"/>
              <a:t>- q5 shows low health while q1 remains normal in 1,375 observations.</a:t>
            </a:r>
          </a:p>
          <a:p>
            <a:r>
              <a:rPr lang="en-GB" sz="1400" dirty="0"/>
              <a:t>- q1 shows low health while q5 remains normal in 1,339 observations.</a:t>
            </a:r>
          </a:p>
          <a:p>
            <a:r>
              <a:rPr lang="en-GB" sz="1400" dirty="0"/>
              <a:t>These similar counts suggest that both quantities independently enter low-health states at comparable rates.</a:t>
            </a:r>
          </a:p>
          <a:p>
            <a:endParaRPr lang="en-GB" sz="1400" dirty="0"/>
          </a:p>
          <a:p>
            <a:r>
              <a:rPr lang="en-GB" sz="1400" dirty="0"/>
              <a:t>- Both q1 and q5 are in a low-health state in 762 observations.</a:t>
            </a:r>
          </a:p>
          <a:p>
            <a:r>
              <a:rPr lang="en-GB" sz="1400" dirty="0"/>
              <a:t>This represents a substantial co-occurrence relative to the total number of low-health cases.</a:t>
            </a:r>
            <a:endParaRPr lang="en-GB" dirty="0"/>
          </a:p>
          <a:p>
            <a:endParaRPr lang="en-GB" sz="1400" dirty="0"/>
          </a:p>
          <a:p>
            <a:endParaRPr lang="en-GB" dirty="0"/>
          </a:p>
          <a:p>
            <a:endParaRPr lang="en-SI" dirty="0"/>
          </a:p>
        </p:txBody>
      </p:sp>
    </p:spTree>
    <p:extLst>
      <p:ext uri="{BB962C8B-B14F-4D97-AF65-F5344CB8AC3E}">
        <p14:creationId xmlns:p14="http://schemas.microsoft.com/office/powerpoint/2010/main" val="23525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2BBD-66E5-91F6-9BDE-178D4343233C}"/>
              </a:ext>
            </a:extLst>
          </p:cNvPr>
          <p:cNvSpPr>
            <a:spLocks noGrp="1"/>
          </p:cNvSpPr>
          <p:nvPr>
            <p:ph type="title"/>
          </p:nvPr>
        </p:nvSpPr>
        <p:spPr/>
        <p:txBody>
          <a:bodyPr/>
          <a:lstStyle/>
          <a:p>
            <a:r>
              <a:rPr lang="en-SI" dirty="0"/>
              <a:t>Conditional Probability</a:t>
            </a:r>
          </a:p>
        </p:txBody>
      </p:sp>
      <p:sp>
        <p:nvSpPr>
          <p:cNvPr id="3" name="Content Placeholder 2">
            <a:extLst>
              <a:ext uri="{FF2B5EF4-FFF2-40B4-BE49-F238E27FC236}">
                <a16:creationId xmlns:a16="http://schemas.microsoft.com/office/drawing/2014/main" id="{2C9F6E26-C9C8-4DE3-1F6B-6E1CD7B03B89}"/>
              </a:ext>
            </a:extLst>
          </p:cNvPr>
          <p:cNvSpPr>
            <a:spLocks noGrp="1"/>
          </p:cNvSpPr>
          <p:nvPr>
            <p:ph sz="half" idx="1"/>
          </p:nvPr>
        </p:nvSpPr>
        <p:spPr>
          <a:xfrm>
            <a:off x="269875" y="3221200"/>
            <a:ext cx="5198680" cy="2894483"/>
          </a:xfrm>
        </p:spPr>
        <p:txBody>
          <a:bodyPr/>
          <a:lstStyle/>
          <a:p>
            <a:pPr>
              <a:lnSpc>
                <a:spcPts val="1350"/>
              </a:lnSpc>
            </a:pPr>
            <a:endParaRPr lang="en-GB" sz="2000" dirty="0"/>
          </a:p>
          <a:p>
            <a:pPr>
              <a:lnSpc>
                <a:spcPts val="1350"/>
              </a:lnSpc>
            </a:pPr>
            <a:r>
              <a:rPr lang="en-GB" sz="2000" dirty="0"/>
              <a:t>When q1 is in low health, there’s a 36% chance </a:t>
            </a:r>
          </a:p>
          <a:p>
            <a:pPr>
              <a:lnSpc>
                <a:spcPts val="1350"/>
              </a:lnSpc>
            </a:pPr>
            <a:r>
              <a:rPr lang="en-GB" sz="2000" dirty="0"/>
              <a:t>that q5 is also low.</a:t>
            </a:r>
          </a:p>
          <a:p>
            <a:pPr>
              <a:lnSpc>
                <a:spcPts val="1350"/>
              </a:lnSpc>
            </a:pPr>
            <a:r>
              <a:rPr lang="en-GB" sz="2000" dirty="0"/>
              <a:t>This indicates moderate correlation between </a:t>
            </a:r>
          </a:p>
          <a:p>
            <a:pPr>
              <a:lnSpc>
                <a:spcPts val="1350"/>
              </a:lnSpc>
            </a:pPr>
            <a:r>
              <a:rPr lang="en-GB" sz="2000" dirty="0"/>
              <a:t>degradation in these two quantities.</a:t>
            </a:r>
          </a:p>
          <a:p>
            <a:endParaRPr lang="en-SI" dirty="0"/>
          </a:p>
        </p:txBody>
      </p:sp>
      <p:sp>
        <p:nvSpPr>
          <p:cNvPr id="4" name="Content Placeholder 3">
            <a:extLst>
              <a:ext uri="{FF2B5EF4-FFF2-40B4-BE49-F238E27FC236}">
                <a16:creationId xmlns:a16="http://schemas.microsoft.com/office/drawing/2014/main" id="{9E2F1628-BB55-9B2E-840D-B620EFE48662}"/>
              </a:ext>
            </a:extLst>
          </p:cNvPr>
          <p:cNvSpPr>
            <a:spLocks noGrp="1"/>
          </p:cNvSpPr>
          <p:nvPr>
            <p:ph sz="half" idx="2"/>
          </p:nvPr>
        </p:nvSpPr>
        <p:spPr>
          <a:xfrm>
            <a:off x="269876" y="1675136"/>
            <a:ext cx="5198679" cy="2894483"/>
          </a:xfrm>
        </p:spPr>
        <p:txBody>
          <a:bodyPr/>
          <a:lstStyle/>
          <a:p>
            <a:r>
              <a:rPr lang="en-GB" sz="1800" i="1" dirty="0"/>
              <a:t>What is the likelihood of one measured quantity exhibiting a low-health state given that another quantity is already in a low-health state</a:t>
            </a:r>
            <a:r>
              <a:rPr lang="en-GB" sz="1800" dirty="0"/>
              <a:t>?</a:t>
            </a:r>
            <a:endParaRPr lang="en-GB" sz="1800" b="1" dirty="0"/>
          </a:p>
        </p:txBody>
      </p:sp>
      <p:sp>
        <p:nvSpPr>
          <p:cNvPr id="5" name="Slide Number Placeholder 4">
            <a:extLst>
              <a:ext uri="{FF2B5EF4-FFF2-40B4-BE49-F238E27FC236}">
                <a16:creationId xmlns:a16="http://schemas.microsoft.com/office/drawing/2014/main" id="{5B37E696-7269-6966-7655-978864069896}"/>
              </a:ext>
            </a:extLst>
          </p:cNvPr>
          <p:cNvSpPr>
            <a:spLocks noGrp="1"/>
          </p:cNvSpPr>
          <p:nvPr>
            <p:ph type="sldNum" sz="quarter" idx="12"/>
          </p:nvPr>
        </p:nvSpPr>
        <p:spPr/>
        <p:txBody>
          <a:bodyPr/>
          <a:lstStyle/>
          <a:p>
            <a:fld id="{E68C68F6-CEB4-C040-B3A3-CADDD499EB7C}" type="slidenum">
              <a:rPr lang="de-DE" smtClean="0"/>
              <a:pPr/>
              <a:t>19</a:t>
            </a:fld>
            <a:endParaRPr lang="de-DE"/>
          </a:p>
        </p:txBody>
      </p:sp>
      <p:pic>
        <p:nvPicPr>
          <p:cNvPr id="7" name="Picture 6">
            <a:extLst>
              <a:ext uri="{FF2B5EF4-FFF2-40B4-BE49-F238E27FC236}">
                <a16:creationId xmlns:a16="http://schemas.microsoft.com/office/drawing/2014/main" id="{C91AC512-1688-4777-7B0E-23384FDA08AF}"/>
              </a:ext>
            </a:extLst>
          </p:cNvPr>
          <p:cNvPicPr>
            <a:picLocks noChangeAspect="1"/>
          </p:cNvPicPr>
          <p:nvPr/>
        </p:nvPicPr>
        <p:blipFill>
          <a:blip r:embed="rId2"/>
          <a:stretch>
            <a:fillRect/>
          </a:stretch>
        </p:blipFill>
        <p:spPr>
          <a:xfrm>
            <a:off x="332936" y="2662988"/>
            <a:ext cx="2908300" cy="635000"/>
          </a:xfrm>
          <a:prstGeom prst="rect">
            <a:avLst/>
          </a:prstGeom>
        </p:spPr>
      </p:pic>
      <p:pic>
        <p:nvPicPr>
          <p:cNvPr id="8" name="Picture 7">
            <a:extLst>
              <a:ext uri="{FF2B5EF4-FFF2-40B4-BE49-F238E27FC236}">
                <a16:creationId xmlns:a16="http://schemas.microsoft.com/office/drawing/2014/main" id="{E208EE76-D65A-0999-8CBD-19DE7E181CE6}"/>
              </a:ext>
            </a:extLst>
          </p:cNvPr>
          <p:cNvPicPr>
            <a:picLocks noChangeAspect="1"/>
          </p:cNvPicPr>
          <p:nvPr/>
        </p:nvPicPr>
        <p:blipFill>
          <a:blip r:embed="rId3"/>
          <a:stretch>
            <a:fillRect/>
          </a:stretch>
        </p:blipFill>
        <p:spPr>
          <a:xfrm>
            <a:off x="5468556" y="1074712"/>
            <a:ext cx="3403600" cy="3340100"/>
          </a:xfrm>
          <a:prstGeom prst="rect">
            <a:avLst/>
          </a:prstGeom>
        </p:spPr>
      </p:pic>
    </p:spTree>
    <p:extLst>
      <p:ext uri="{BB962C8B-B14F-4D97-AF65-F5344CB8AC3E}">
        <p14:creationId xmlns:p14="http://schemas.microsoft.com/office/powerpoint/2010/main" val="38082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sz="half" idx="2"/>
          </p:nvPr>
        </p:nvSpPr>
        <p:spPr>
          <a:xfrm>
            <a:off x="271846" y="1986450"/>
            <a:ext cx="5640638" cy="3100773"/>
          </a:xfrm>
        </p:spPr>
        <p:txBody>
          <a:bodyPr vert="horz" lIns="91440" tIns="45720" rIns="91440" bIns="45720" rtlCol="0" anchor="t">
            <a:normAutofit/>
          </a:bodyPr>
          <a:lstStyle/>
          <a:p>
            <a:pPr marL="514350" indent="-514350">
              <a:lnSpc>
                <a:spcPct val="120000"/>
              </a:lnSpc>
              <a:buFont typeface="Courier New" panose="02070309020205020404" pitchFamily="49" charset="0"/>
              <a:buChar char="o"/>
            </a:pPr>
            <a:r>
              <a:rPr lang="de-AT" sz="1800" dirty="0"/>
              <a:t>Dataset Description</a:t>
            </a:r>
          </a:p>
          <a:p>
            <a:pPr marL="514350" indent="-514350">
              <a:lnSpc>
                <a:spcPct val="120000"/>
              </a:lnSpc>
              <a:buFont typeface="Courier New" panose="02070309020205020404" pitchFamily="49" charset="0"/>
              <a:buChar char="o"/>
            </a:pPr>
            <a:r>
              <a:rPr lang="de-AT" sz="1800" dirty="0"/>
              <a:t>Data </a:t>
            </a:r>
            <a:r>
              <a:rPr lang="de-AT" sz="1800" dirty="0" err="1"/>
              <a:t>Preprocessing</a:t>
            </a:r>
            <a:endParaRPr lang="de-AT" sz="1800" dirty="0"/>
          </a:p>
          <a:p>
            <a:pPr marL="514350" indent="-514350">
              <a:lnSpc>
                <a:spcPct val="120000"/>
              </a:lnSpc>
              <a:buFont typeface="Courier New" panose="02070309020205020404" pitchFamily="49" charset="0"/>
              <a:buChar char="o"/>
            </a:pPr>
            <a:r>
              <a:rPr lang="de-AT" sz="1800" dirty="0" err="1"/>
              <a:t>Observed</a:t>
            </a:r>
            <a:r>
              <a:rPr lang="de-AT" sz="1800" dirty="0"/>
              <a:t> Patterns</a:t>
            </a:r>
          </a:p>
          <a:p>
            <a:pPr marL="514350" indent="-514350">
              <a:lnSpc>
                <a:spcPct val="120000"/>
              </a:lnSpc>
              <a:buFont typeface="Courier New" panose="02070309020205020404" pitchFamily="49" charset="0"/>
              <a:buChar char="o"/>
            </a:pPr>
            <a:r>
              <a:rPr lang="de-AT" sz="1800" dirty="0" err="1"/>
              <a:t>Probability</a:t>
            </a:r>
            <a:r>
              <a:rPr lang="de-AT" sz="1800" dirty="0"/>
              <a:t> Analysis</a:t>
            </a:r>
          </a:p>
          <a:p>
            <a:pPr marL="514350" indent="-514350">
              <a:lnSpc>
                <a:spcPct val="120000"/>
              </a:lnSpc>
              <a:buFont typeface="Courier New" panose="02070309020205020404" pitchFamily="49" charset="0"/>
              <a:buChar char="o"/>
            </a:pPr>
            <a:endParaRPr lang="de-AT" sz="1800" dirty="0"/>
          </a:p>
        </p:txBody>
      </p:sp>
      <p:sp>
        <p:nvSpPr>
          <p:cNvPr id="2" name="Titel 1"/>
          <p:cNvSpPr>
            <a:spLocks noGrp="1"/>
          </p:cNvSpPr>
          <p:nvPr>
            <p:ph type="title"/>
          </p:nvPr>
        </p:nvSpPr>
        <p:spPr/>
        <p:txBody>
          <a:bodyPr/>
          <a:lstStyle/>
          <a:p>
            <a:r>
              <a:rPr lang="de-AT" dirty="0"/>
              <a:t>Content </a:t>
            </a:r>
          </a:p>
        </p:txBody>
      </p:sp>
      <p:sp>
        <p:nvSpPr>
          <p:cNvPr id="8" name="Untertitel 2">
            <a:extLst>
              <a:ext uri="{FF2B5EF4-FFF2-40B4-BE49-F238E27FC236}">
                <a16:creationId xmlns:a16="http://schemas.microsoft.com/office/drawing/2014/main" id="{443908CB-36A8-A6B0-5F05-FEE57AB73839}"/>
              </a:ext>
            </a:extLst>
          </p:cNvPr>
          <p:cNvSpPr txBox="1">
            <a:spLocks/>
          </p:cNvSpPr>
          <p:nvPr/>
        </p:nvSpPr>
        <p:spPr>
          <a:xfrm>
            <a:off x="4176437" y="1986450"/>
            <a:ext cx="5640638" cy="3100773"/>
          </a:xfrm>
          <a:prstGeom prst="rect">
            <a:avLst/>
          </a:prstGeom>
        </p:spPr>
        <p:txBody>
          <a:bodyPr vert="horz" lIns="91440" tIns="45720" rIns="91440" bIns="45720" rtlCol="0" anchor="t">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514350" indent="-514350">
              <a:lnSpc>
                <a:spcPct val="120000"/>
              </a:lnSpc>
              <a:buFont typeface="Courier New" panose="02070309020205020404" pitchFamily="49" charset="0"/>
              <a:buChar char="o"/>
            </a:pPr>
            <a:r>
              <a:rPr lang="de-AT" sz="1800" dirty="0"/>
              <a:t>Statistical Theory</a:t>
            </a:r>
          </a:p>
          <a:p>
            <a:pPr marL="514350" indent="-514350">
              <a:lnSpc>
                <a:spcPct val="120000"/>
              </a:lnSpc>
              <a:buFont typeface="Courier New" panose="02070309020205020404" pitchFamily="49" charset="0"/>
              <a:buChar char="o"/>
            </a:pPr>
            <a:r>
              <a:rPr lang="de-AT" sz="1800" dirty="0"/>
              <a:t>Regression Analysis</a:t>
            </a:r>
          </a:p>
          <a:p>
            <a:pPr marL="514350" indent="-514350">
              <a:lnSpc>
                <a:spcPct val="120000"/>
              </a:lnSpc>
              <a:buFont typeface="Courier New" panose="02070309020205020404" pitchFamily="49" charset="0"/>
              <a:buChar char="o"/>
            </a:pPr>
            <a:r>
              <a:rPr lang="de-AT" sz="1800" dirty="0" err="1"/>
              <a:t>Dimensionality</a:t>
            </a:r>
            <a:r>
              <a:rPr lang="de-AT" sz="1800" dirty="0"/>
              <a:t> </a:t>
            </a:r>
            <a:r>
              <a:rPr lang="de-AT" sz="1800" dirty="0" err="1"/>
              <a:t>Reduction</a:t>
            </a:r>
            <a:endParaRPr lang="de-AT" sz="1800" dirty="0"/>
          </a:p>
          <a:p>
            <a:pPr marL="514350" indent="-514350">
              <a:lnSpc>
                <a:spcPct val="120000"/>
              </a:lnSpc>
              <a:buFont typeface="Courier New" panose="02070309020205020404" pitchFamily="49" charset="0"/>
              <a:buChar char="o"/>
            </a:pPr>
            <a:r>
              <a:rPr lang="de-AT" sz="1800" dirty="0" err="1"/>
              <a:t>Hypotheses</a:t>
            </a:r>
            <a:endParaRPr lang="de-AT" sz="1800" dirty="0"/>
          </a:p>
          <a:p>
            <a:pPr marL="514350" indent="-514350">
              <a:lnSpc>
                <a:spcPct val="120000"/>
              </a:lnSpc>
              <a:buFont typeface="Courier New" panose="02070309020205020404" pitchFamily="49" charset="0"/>
              <a:buChar char="o"/>
            </a:pPr>
            <a:endParaRPr lang="de-AT" sz="1800" dirty="0"/>
          </a:p>
        </p:txBody>
      </p:sp>
    </p:spTree>
    <p:extLst>
      <p:ext uri="{BB962C8B-B14F-4D97-AF65-F5344CB8AC3E}">
        <p14:creationId xmlns:p14="http://schemas.microsoft.com/office/powerpoint/2010/main" val="363476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0BF-DB6E-3D5A-0763-1D34E21DC855}"/>
              </a:ext>
            </a:extLst>
          </p:cNvPr>
          <p:cNvSpPr>
            <a:spLocks noGrp="1"/>
          </p:cNvSpPr>
          <p:nvPr>
            <p:ph type="title"/>
          </p:nvPr>
        </p:nvSpPr>
        <p:spPr/>
        <p:txBody>
          <a:bodyPr/>
          <a:lstStyle/>
          <a:p>
            <a:r>
              <a:rPr lang="en-SI" dirty="0"/>
              <a:t>Low Health per Quantity</a:t>
            </a:r>
          </a:p>
        </p:txBody>
      </p:sp>
      <p:pic>
        <p:nvPicPr>
          <p:cNvPr id="6" name="Content Placeholder 5">
            <a:extLst>
              <a:ext uri="{FF2B5EF4-FFF2-40B4-BE49-F238E27FC236}">
                <a16:creationId xmlns:a16="http://schemas.microsoft.com/office/drawing/2014/main" id="{B001F8D0-9E39-A226-458C-7B75EBB6B011}"/>
              </a:ext>
            </a:extLst>
          </p:cNvPr>
          <p:cNvPicPr>
            <a:picLocks noGrp="1" noChangeAspect="1"/>
          </p:cNvPicPr>
          <p:nvPr>
            <p:ph sz="half" idx="1"/>
          </p:nvPr>
        </p:nvPicPr>
        <p:blipFill>
          <a:blip r:embed="rId2"/>
          <a:stretch>
            <a:fillRect/>
          </a:stretch>
        </p:blipFill>
        <p:spPr>
          <a:xfrm>
            <a:off x="269875" y="1763923"/>
            <a:ext cx="4225925" cy="2717379"/>
          </a:xfrm>
          <a:prstGeom prst="rect">
            <a:avLst/>
          </a:prstGeom>
        </p:spPr>
      </p:pic>
      <p:pic>
        <p:nvPicPr>
          <p:cNvPr id="7" name="Content Placeholder 6">
            <a:extLst>
              <a:ext uri="{FF2B5EF4-FFF2-40B4-BE49-F238E27FC236}">
                <a16:creationId xmlns:a16="http://schemas.microsoft.com/office/drawing/2014/main" id="{EED2D21D-514D-1E6E-A6DC-D9C5CFC3B161}"/>
              </a:ext>
            </a:extLst>
          </p:cNvPr>
          <p:cNvPicPr>
            <a:picLocks noGrp="1" noChangeAspect="1"/>
          </p:cNvPicPr>
          <p:nvPr>
            <p:ph sz="half" idx="2"/>
          </p:nvPr>
        </p:nvPicPr>
        <p:blipFill>
          <a:blip r:embed="rId3"/>
          <a:stretch>
            <a:fillRect/>
          </a:stretch>
        </p:blipFill>
        <p:spPr>
          <a:xfrm>
            <a:off x="5108918" y="1674813"/>
            <a:ext cx="3304488" cy="2895600"/>
          </a:xfrm>
          <a:prstGeom prst="rect">
            <a:avLst/>
          </a:prstGeom>
        </p:spPr>
      </p:pic>
      <p:sp>
        <p:nvSpPr>
          <p:cNvPr id="5" name="Slide Number Placeholder 4">
            <a:extLst>
              <a:ext uri="{FF2B5EF4-FFF2-40B4-BE49-F238E27FC236}">
                <a16:creationId xmlns:a16="http://schemas.microsoft.com/office/drawing/2014/main" id="{FB506DDD-D64B-302A-C2D3-E0C5CB4BE310}"/>
              </a:ext>
            </a:extLst>
          </p:cNvPr>
          <p:cNvSpPr>
            <a:spLocks noGrp="1"/>
          </p:cNvSpPr>
          <p:nvPr>
            <p:ph type="sldNum" sz="quarter" idx="12"/>
          </p:nvPr>
        </p:nvSpPr>
        <p:spPr/>
        <p:txBody>
          <a:bodyPr/>
          <a:lstStyle/>
          <a:p>
            <a:fld id="{E68C68F6-CEB4-C040-B3A3-CADDD499EB7C}" type="slidenum">
              <a:rPr lang="de-DE" smtClean="0"/>
              <a:pPr/>
              <a:t>20</a:t>
            </a:fld>
            <a:endParaRPr lang="de-DE"/>
          </a:p>
        </p:txBody>
      </p:sp>
    </p:spTree>
    <p:extLst>
      <p:ext uri="{BB962C8B-B14F-4D97-AF65-F5344CB8AC3E}">
        <p14:creationId xmlns:p14="http://schemas.microsoft.com/office/powerpoint/2010/main" val="115749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1661-B529-E00D-6391-60FA67AFAE5A}"/>
              </a:ext>
            </a:extLst>
          </p:cNvPr>
          <p:cNvSpPr>
            <a:spLocks noGrp="1"/>
          </p:cNvSpPr>
          <p:nvPr>
            <p:ph type="title"/>
          </p:nvPr>
        </p:nvSpPr>
        <p:spPr/>
        <p:txBody>
          <a:bodyPr/>
          <a:lstStyle/>
          <a:p>
            <a:r>
              <a:rPr lang="en-SI" dirty="0"/>
              <a:t>Statistical theory</a:t>
            </a:r>
          </a:p>
        </p:txBody>
      </p:sp>
      <p:sp>
        <p:nvSpPr>
          <p:cNvPr id="3" name="Text Placeholder 2">
            <a:extLst>
              <a:ext uri="{FF2B5EF4-FFF2-40B4-BE49-F238E27FC236}">
                <a16:creationId xmlns:a16="http://schemas.microsoft.com/office/drawing/2014/main" id="{F01DED6F-72AA-5B88-1FAB-184CF052998E}"/>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7CFB8253-0470-524B-3E31-6F44F05EE800}"/>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7337B281-799B-3AA8-827E-CC2FB65D282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AAB4F19-4B98-3B13-CE20-0FA78A949600}"/>
              </a:ext>
            </a:extLst>
          </p:cNvPr>
          <p:cNvSpPr>
            <a:spLocks noGrp="1"/>
          </p:cNvSpPr>
          <p:nvPr>
            <p:ph type="sldNum" sz="quarter" idx="12"/>
          </p:nvPr>
        </p:nvSpPr>
        <p:spPr/>
        <p:txBody>
          <a:bodyPr/>
          <a:lstStyle/>
          <a:p>
            <a:fld id="{E68C68F6-CEB4-C040-B3A3-CADDD499EB7C}" type="slidenum">
              <a:rPr lang="de-DE" smtClean="0"/>
              <a:pPr/>
              <a:t>21</a:t>
            </a:fld>
            <a:endParaRPr lang="de-DE"/>
          </a:p>
        </p:txBody>
      </p:sp>
    </p:spTree>
    <p:extLst>
      <p:ext uri="{BB962C8B-B14F-4D97-AF65-F5344CB8AC3E}">
        <p14:creationId xmlns:p14="http://schemas.microsoft.com/office/powerpoint/2010/main" val="276767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2705-B93F-2F82-A271-B91432067938}"/>
              </a:ext>
            </a:extLst>
          </p:cNvPr>
          <p:cNvSpPr>
            <a:spLocks noGrp="1"/>
          </p:cNvSpPr>
          <p:nvPr>
            <p:ph type="title"/>
          </p:nvPr>
        </p:nvSpPr>
        <p:spPr/>
        <p:txBody>
          <a:bodyPr/>
          <a:lstStyle/>
          <a:p>
            <a:r>
              <a:rPr lang="en-SI" dirty="0"/>
              <a:t>Law of Large Numbers</a:t>
            </a:r>
          </a:p>
        </p:txBody>
      </p:sp>
      <p:pic>
        <p:nvPicPr>
          <p:cNvPr id="7" name="Content Placeholder 6">
            <a:extLst>
              <a:ext uri="{FF2B5EF4-FFF2-40B4-BE49-F238E27FC236}">
                <a16:creationId xmlns:a16="http://schemas.microsoft.com/office/drawing/2014/main" id="{4508F1EC-CB89-EDA4-EB8B-82C2B12EEBDC}"/>
              </a:ext>
            </a:extLst>
          </p:cNvPr>
          <p:cNvPicPr>
            <a:picLocks noGrp="1" noChangeAspect="1"/>
          </p:cNvPicPr>
          <p:nvPr>
            <p:ph sz="half" idx="1"/>
          </p:nvPr>
        </p:nvPicPr>
        <p:blipFill>
          <a:blip r:embed="rId2"/>
          <a:stretch>
            <a:fillRect/>
          </a:stretch>
        </p:blipFill>
        <p:spPr>
          <a:xfrm>
            <a:off x="269875" y="1761806"/>
            <a:ext cx="4225925" cy="2721614"/>
          </a:xfrm>
          <a:prstGeom prst="rect">
            <a:avLst/>
          </a:prstGeom>
        </p:spPr>
      </p:pic>
      <p:sp>
        <p:nvSpPr>
          <p:cNvPr id="4" name="Content Placeholder 3">
            <a:extLst>
              <a:ext uri="{FF2B5EF4-FFF2-40B4-BE49-F238E27FC236}">
                <a16:creationId xmlns:a16="http://schemas.microsoft.com/office/drawing/2014/main" id="{03E99A8F-E11E-BEE4-2D20-CD05E09144F8}"/>
              </a:ext>
            </a:extLst>
          </p:cNvPr>
          <p:cNvSpPr>
            <a:spLocks noGrp="1"/>
          </p:cNvSpPr>
          <p:nvPr>
            <p:ph sz="half" idx="2"/>
          </p:nvPr>
        </p:nvSpPr>
        <p:spPr/>
        <p:txBody>
          <a:bodyPr>
            <a:normAutofit/>
          </a:bodyPr>
          <a:lstStyle/>
          <a:p>
            <a:r>
              <a:rPr lang="en-GB" sz="2000" dirty="0"/>
              <a:t>The Law of Large Numbers (LLN) states that as the sample size increases, the sample statistic (e.g., sample mean, probability) will converge to the true population parameter. We will demonstrate this using our sensor count data.</a:t>
            </a:r>
          </a:p>
          <a:p>
            <a:endParaRPr lang="en-SI" sz="2100" dirty="0"/>
          </a:p>
        </p:txBody>
      </p:sp>
      <p:sp>
        <p:nvSpPr>
          <p:cNvPr id="5" name="Slide Number Placeholder 4">
            <a:extLst>
              <a:ext uri="{FF2B5EF4-FFF2-40B4-BE49-F238E27FC236}">
                <a16:creationId xmlns:a16="http://schemas.microsoft.com/office/drawing/2014/main" id="{704907D6-519C-C4AB-D1B4-75C93383E352}"/>
              </a:ext>
            </a:extLst>
          </p:cNvPr>
          <p:cNvSpPr>
            <a:spLocks noGrp="1"/>
          </p:cNvSpPr>
          <p:nvPr>
            <p:ph type="sldNum" sz="quarter" idx="12"/>
          </p:nvPr>
        </p:nvSpPr>
        <p:spPr/>
        <p:txBody>
          <a:bodyPr/>
          <a:lstStyle/>
          <a:p>
            <a:fld id="{E68C68F6-CEB4-C040-B3A3-CADDD499EB7C}" type="slidenum">
              <a:rPr lang="de-DE" smtClean="0"/>
              <a:pPr/>
              <a:t>22</a:t>
            </a:fld>
            <a:endParaRPr lang="de-DE"/>
          </a:p>
        </p:txBody>
      </p:sp>
    </p:spTree>
    <p:extLst>
      <p:ext uri="{BB962C8B-B14F-4D97-AF65-F5344CB8AC3E}">
        <p14:creationId xmlns:p14="http://schemas.microsoft.com/office/powerpoint/2010/main" val="140843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0E4F2E-C77D-47C4-7CB3-C8D6CD22D496}"/>
              </a:ext>
            </a:extLst>
          </p:cNvPr>
          <p:cNvPicPr>
            <a:picLocks noGrp="1" noChangeAspect="1"/>
          </p:cNvPicPr>
          <p:nvPr>
            <p:ph sz="half" idx="1"/>
          </p:nvPr>
        </p:nvPicPr>
        <p:blipFill>
          <a:blip r:embed="rId2"/>
          <a:stretch>
            <a:fillRect/>
          </a:stretch>
        </p:blipFill>
        <p:spPr>
          <a:xfrm>
            <a:off x="271845" y="685454"/>
            <a:ext cx="4169574" cy="2070747"/>
          </a:xfrm>
          <a:prstGeom prst="rect">
            <a:avLst/>
          </a:prstGeom>
        </p:spPr>
      </p:pic>
      <p:pic>
        <p:nvPicPr>
          <p:cNvPr id="7" name="Content Placeholder 6">
            <a:extLst>
              <a:ext uri="{FF2B5EF4-FFF2-40B4-BE49-F238E27FC236}">
                <a16:creationId xmlns:a16="http://schemas.microsoft.com/office/drawing/2014/main" id="{FA2D850E-6C8C-6E48-FE50-472E17F9DAC1}"/>
              </a:ext>
            </a:extLst>
          </p:cNvPr>
          <p:cNvPicPr>
            <a:picLocks noGrp="1" noChangeAspect="1"/>
          </p:cNvPicPr>
          <p:nvPr>
            <p:ph sz="half" idx="2"/>
          </p:nvPr>
        </p:nvPicPr>
        <p:blipFill>
          <a:blip r:embed="rId3"/>
          <a:stretch>
            <a:fillRect/>
          </a:stretch>
        </p:blipFill>
        <p:spPr>
          <a:xfrm>
            <a:off x="326626" y="2659180"/>
            <a:ext cx="4169574" cy="2070747"/>
          </a:xfrm>
          <a:prstGeom prst="rect">
            <a:avLst/>
          </a:prstGeom>
        </p:spPr>
      </p:pic>
      <p:sp>
        <p:nvSpPr>
          <p:cNvPr id="5" name="Slide Number Placeholder 4">
            <a:extLst>
              <a:ext uri="{FF2B5EF4-FFF2-40B4-BE49-F238E27FC236}">
                <a16:creationId xmlns:a16="http://schemas.microsoft.com/office/drawing/2014/main" id="{138ECB16-0F5D-9FF9-5C4A-EA7FD06C8D81}"/>
              </a:ext>
            </a:extLst>
          </p:cNvPr>
          <p:cNvSpPr>
            <a:spLocks noGrp="1"/>
          </p:cNvSpPr>
          <p:nvPr>
            <p:ph type="sldNum" sz="quarter" idx="12"/>
          </p:nvPr>
        </p:nvSpPr>
        <p:spPr/>
        <p:txBody>
          <a:bodyPr/>
          <a:lstStyle/>
          <a:p>
            <a:fld id="{E68C68F6-CEB4-C040-B3A3-CADDD499EB7C}" type="slidenum">
              <a:rPr lang="de-DE" smtClean="0"/>
              <a:pPr/>
              <a:t>23</a:t>
            </a:fld>
            <a:endParaRPr lang="de-DE"/>
          </a:p>
        </p:txBody>
      </p:sp>
      <p:pic>
        <p:nvPicPr>
          <p:cNvPr id="8" name="Picture 7">
            <a:extLst>
              <a:ext uri="{FF2B5EF4-FFF2-40B4-BE49-F238E27FC236}">
                <a16:creationId xmlns:a16="http://schemas.microsoft.com/office/drawing/2014/main" id="{1BB36E3F-26C9-30E1-14E6-3A5B3B034F46}"/>
              </a:ext>
            </a:extLst>
          </p:cNvPr>
          <p:cNvPicPr>
            <a:picLocks noChangeAspect="1"/>
          </p:cNvPicPr>
          <p:nvPr/>
        </p:nvPicPr>
        <p:blipFill>
          <a:blip r:embed="rId4"/>
          <a:stretch>
            <a:fillRect/>
          </a:stretch>
        </p:blipFill>
        <p:spPr>
          <a:xfrm>
            <a:off x="4572000" y="2659180"/>
            <a:ext cx="4169574" cy="2070748"/>
          </a:xfrm>
          <a:prstGeom prst="rect">
            <a:avLst/>
          </a:prstGeom>
        </p:spPr>
      </p:pic>
      <p:sp>
        <p:nvSpPr>
          <p:cNvPr id="10" name="Content Placeholder 3">
            <a:extLst>
              <a:ext uri="{FF2B5EF4-FFF2-40B4-BE49-F238E27FC236}">
                <a16:creationId xmlns:a16="http://schemas.microsoft.com/office/drawing/2014/main" id="{153DC501-8E57-1D44-66C5-28D68B48AD02}"/>
              </a:ext>
            </a:extLst>
          </p:cNvPr>
          <p:cNvSpPr txBox="1">
            <a:spLocks/>
          </p:cNvSpPr>
          <p:nvPr/>
        </p:nvSpPr>
        <p:spPr>
          <a:xfrm>
            <a:off x="4625592" y="910508"/>
            <a:ext cx="4225925" cy="445326"/>
          </a:xfrm>
          <a:prstGeom prst="rect">
            <a:avLst/>
          </a:prstGeom>
        </p:spPr>
        <p:txBody>
          <a:bodyPr vert="horz" lIns="91440" tIns="45720" rIns="91440" bIns="45720" rtlCol="0">
            <a:normAutofit lnSpcReduction="10000"/>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8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SI" sz="2400" b="1" dirty="0"/>
              <a:t>Central Limit Theorem</a:t>
            </a:r>
          </a:p>
        </p:txBody>
      </p:sp>
      <p:sp>
        <p:nvSpPr>
          <p:cNvPr id="11" name="TextBox 10">
            <a:extLst>
              <a:ext uri="{FF2B5EF4-FFF2-40B4-BE49-F238E27FC236}">
                <a16:creationId xmlns:a16="http://schemas.microsoft.com/office/drawing/2014/main" id="{0CF228AD-B618-1289-D2D9-91D3C736DB3B}"/>
              </a:ext>
            </a:extLst>
          </p:cNvPr>
          <p:cNvSpPr txBox="1"/>
          <p:nvPr/>
        </p:nvSpPr>
        <p:spPr>
          <a:xfrm>
            <a:off x="4646230" y="1355834"/>
            <a:ext cx="4389460" cy="1477328"/>
          </a:xfrm>
          <a:prstGeom prst="rect">
            <a:avLst/>
          </a:prstGeom>
          <a:noFill/>
        </p:spPr>
        <p:txBody>
          <a:bodyPr wrap="square" rtlCol="0">
            <a:spAutoFit/>
          </a:bodyPr>
          <a:lstStyle/>
          <a:p>
            <a:r>
              <a:rPr lang="en-GB" sz="1200" dirty="0"/>
              <a:t>Multiple random samples were drawn from the dataset, each of a fixed size.</a:t>
            </a:r>
            <a:br>
              <a:rPr lang="en-GB" sz="1200" dirty="0"/>
            </a:br>
            <a:r>
              <a:rPr lang="en-GB" sz="1200" dirty="0"/>
              <a:t>The mean for each sample was computed.</a:t>
            </a:r>
          </a:p>
          <a:p>
            <a:r>
              <a:rPr lang="en-GB" sz="1200" dirty="0"/>
              <a:t>It was observed that the distribution of sample means became normal as the sample size increased.</a:t>
            </a:r>
          </a:p>
          <a:p>
            <a:endParaRPr lang="en-GB" sz="1200" dirty="0"/>
          </a:p>
          <a:p>
            <a:endParaRPr lang="en-SI" dirty="0"/>
          </a:p>
        </p:txBody>
      </p:sp>
    </p:spTree>
    <p:extLst>
      <p:ext uri="{BB962C8B-B14F-4D97-AF65-F5344CB8AC3E}">
        <p14:creationId xmlns:p14="http://schemas.microsoft.com/office/powerpoint/2010/main" val="13877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877-5CFA-F994-C1DF-47A9EC2C8289}"/>
              </a:ext>
            </a:extLst>
          </p:cNvPr>
          <p:cNvSpPr>
            <a:spLocks noGrp="1"/>
          </p:cNvSpPr>
          <p:nvPr>
            <p:ph type="title"/>
          </p:nvPr>
        </p:nvSpPr>
        <p:spPr/>
        <p:txBody>
          <a:bodyPr/>
          <a:lstStyle/>
          <a:p>
            <a:r>
              <a:rPr lang="en-GB" dirty="0"/>
              <a:t>R</a:t>
            </a:r>
            <a:r>
              <a:rPr lang="en-SI" dirty="0"/>
              <a:t>egression analysis</a:t>
            </a:r>
          </a:p>
        </p:txBody>
      </p:sp>
      <p:sp>
        <p:nvSpPr>
          <p:cNvPr id="3" name="Text Placeholder 2">
            <a:extLst>
              <a:ext uri="{FF2B5EF4-FFF2-40B4-BE49-F238E27FC236}">
                <a16:creationId xmlns:a16="http://schemas.microsoft.com/office/drawing/2014/main" id="{488D8404-DB27-3A9E-1B91-1AB621A98E20}"/>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AF719DDB-E9D0-3265-36ED-BAF1CDAF5FD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37ED3AF-9F1A-4C39-268B-6D2DE63A1C0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532C85B-7C81-9AA0-026D-B76A6AA8CE66}"/>
              </a:ext>
            </a:extLst>
          </p:cNvPr>
          <p:cNvSpPr>
            <a:spLocks noGrp="1"/>
          </p:cNvSpPr>
          <p:nvPr>
            <p:ph type="sldNum" sz="quarter" idx="12"/>
          </p:nvPr>
        </p:nvSpPr>
        <p:spPr/>
        <p:txBody>
          <a:bodyPr/>
          <a:lstStyle/>
          <a:p>
            <a:fld id="{E68C68F6-CEB4-C040-B3A3-CADDD499EB7C}" type="slidenum">
              <a:rPr lang="de-DE" smtClean="0"/>
              <a:pPr/>
              <a:t>24</a:t>
            </a:fld>
            <a:endParaRPr lang="de-DE"/>
          </a:p>
        </p:txBody>
      </p:sp>
    </p:spTree>
    <p:extLst>
      <p:ext uri="{BB962C8B-B14F-4D97-AF65-F5344CB8AC3E}">
        <p14:creationId xmlns:p14="http://schemas.microsoft.com/office/powerpoint/2010/main" val="111292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F61-1B65-2F2C-B404-72A9A0C615A8}"/>
              </a:ext>
            </a:extLst>
          </p:cNvPr>
          <p:cNvSpPr>
            <a:spLocks noGrp="1"/>
          </p:cNvSpPr>
          <p:nvPr>
            <p:ph type="title"/>
          </p:nvPr>
        </p:nvSpPr>
        <p:spPr/>
        <p:txBody>
          <a:bodyPr/>
          <a:lstStyle/>
          <a:p>
            <a:r>
              <a:rPr lang="en-SI" dirty="0"/>
              <a:t>Linear Regression</a:t>
            </a:r>
          </a:p>
        </p:txBody>
      </p:sp>
      <p:sp>
        <p:nvSpPr>
          <p:cNvPr id="3" name="Content Placeholder 2">
            <a:extLst>
              <a:ext uri="{FF2B5EF4-FFF2-40B4-BE49-F238E27FC236}">
                <a16:creationId xmlns:a16="http://schemas.microsoft.com/office/drawing/2014/main" id="{0C840D75-721B-D9E5-2197-B8047B9EDA7A}"/>
              </a:ext>
            </a:extLst>
          </p:cNvPr>
          <p:cNvSpPr>
            <a:spLocks noGrp="1"/>
          </p:cNvSpPr>
          <p:nvPr>
            <p:ph sz="half" idx="1"/>
          </p:nvPr>
        </p:nvSpPr>
        <p:spPr/>
        <p:txBody>
          <a:bodyPr>
            <a:normAutofit fontScale="92500" lnSpcReduction="10000"/>
          </a:bodyPr>
          <a:lstStyle/>
          <a:p>
            <a:r>
              <a:rPr lang="en-GB" sz="1800" dirty="0"/>
              <a:t>An engine operates normally at the start and only develops a fault at some point. </a:t>
            </a:r>
          </a:p>
          <a:p>
            <a:r>
              <a:rPr lang="en-GB" sz="1800" dirty="0"/>
              <a:t>During that normal phase, sensors like q4​ and q10​ don't change much. To the model, a "very healthy" engine and a "slightly worn" engine look identical, so it predicts an average value (the plateau).</a:t>
            </a:r>
          </a:p>
          <a:p>
            <a:endParaRPr lang="en-GB" sz="1800" dirty="0"/>
          </a:p>
          <a:p>
            <a:r>
              <a:rPr lang="en-GB" sz="1800" dirty="0"/>
              <a:t>The model is much more accurate when the Actual RUL is low (0–50 cycles) -&gt; most reliable right before failure.</a:t>
            </a:r>
          </a:p>
          <a:p>
            <a:endParaRPr lang="en-GB" sz="1800" dirty="0"/>
          </a:p>
          <a:p>
            <a:endParaRPr lang="en-SI" sz="1800" dirty="0"/>
          </a:p>
        </p:txBody>
      </p:sp>
      <p:sp>
        <p:nvSpPr>
          <p:cNvPr id="5" name="Slide Number Placeholder 4">
            <a:extLst>
              <a:ext uri="{FF2B5EF4-FFF2-40B4-BE49-F238E27FC236}">
                <a16:creationId xmlns:a16="http://schemas.microsoft.com/office/drawing/2014/main" id="{CFBA59E7-C3F2-659C-5409-2407715C63AC}"/>
              </a:ext>
            </a:extLst>
          </p:cNvPr>
          <p:cNvSpPr>
            <a:spLocks noGrp="1"/>
          </p:cNvSpPr>
          <p:nvPr>
            <p:ph type="sldNum" sz="quarter" idx="12"/>
          </p:nvPr>
        </p:nvSpPr>
        <p:spPr/>
        <p:txBody>
          <a:bodyPr/>
          <a:lstStyle/>
          <a:p>
            <a:fld id="{E68C68F6-CEB4-C040-B3A3-CADDD499EB7C}" type="slidenum">
              <a:rPr lang="de-DE" smtClean="0"/>
              <a:pPr/>
              <a:t>25</a:t>
            </a:fld>
            <a:endParaRPr lang="de-DE"/>
          </a:p>
        </p:txBody>
      </p:sp>
      <p:pic>
        <p:nvPicPr>
          <p:cNvPr id="10" name="Content Placeholder 9">
            <a:extLst>
              <a:ext uri="{FF2B5EF4-FFF2-40B4-BE49-F238E27FC236}">
                <a16:creationId xmlns:a16="http://schemas.microsoft.com/office/drawing/2014/main" id="{C5FC0090-E21D-4A7C-39C8-611DF4F15F99}"/>
              </a:ext>
            </a:extLst>
          </p:cNvPr>
          <p:cNvPicPr>
            <a:picLocks noGrp="1" noChangeAspect="1"/>
          </p:cNvPicPr>
          <p:nvPr>
            <p:ph sz="half" idx="2"/>
          </p:nvPr>
        </p:nvPicPr>
        <p:blipFill>
          <a:blip r:embed="rId2"/>
          <a:stretch>
            <a:fillRect/>
          </a:stretch>
        </p:blipFill>
        <p:spPr>
          <a:xfrm>
            <a:off x="4648200" y="1789142"/>
            <a:ext cx="4225925" cy="2666941"/>
          </a:xfrm>
          <a:prstGeom prst="rect">
            <a:avLst/>
          </a:prstGeom>
        </p:spPr>
      </p:pic>
    </p:spTree>
    <p:extLst>
      <p:ext uri="{BB962C8B-B14F-4D97-AF65-F5344CB8AC3E}">
        <p14:creationId xmlns:p14="http://schemas.microsoft.com/office/powerpoint/2010/main" val="2271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0DB8-7D1A-3FD7-6701-BD5C6F3C961B}"/>
              </a:ext>
            </a:extLst>
          </p:cNvPr>
          <p:cNvSpPr>
            <a:spLocks noGrp="1"/>
          </p:cNvSpPr>
          <p:nvPr>
            <p:ph type="title"/>
          </p:nvPr>
        </p:nvSpPr>
        <p:spPr>
          <a:xfrm>
            <a:off x="269875" y="640203"/>
            <a:ext cx="8602280" cy="267669"/>
          </a:xfrm>
        </p:spPr>
        <p:txBody>
          <a:bodyPr>
            <a:normAutofit fontScale="90000"/>
          </a:bodyPr>
          <a:lstStyle/>
          <a:p>
            <a:r>
              <a:rPr lang="en-SI" dirty="0"/>
              <a:t>Polynomial Degree </a:t>
            </a:r>
          </a:p>
        </p:txBody>
      </p:sp>
      <p:sp>
        <p:nvSpPr>
          <p:cNvPr id="5" name="Slide Number Placeholder 4">
            <a:extLst>
              <a:ext uri="{FF2B5EF4-FFF2-40B4-BE49-F238E27FC236}">
                <a16:creationId xmlns:a16="http://schemas.microsoft.com/office/drawing/2014/main" id="{290856DC-53A2-6049-1881-C65A3588C618}"/>
              </a:ext>
            </a:extLst>
          </p:cNvPr>
          <p:cNvSpPr>
            <a:spLocks noGrp="1"/>
          </p:cNvSpPr>
          <p:nvPr>
            <p:ph type="sldNum" sz="quarter" idx="12"/>
          </p:nvPr>
        </p:nvSpPr>
        <p:spPr/>
        <p:txBody>
          <a:bodyPr/>
          <a:lstStyle/>
          <a:p>
            <a:fld id="{E68C68F6-CEB4-C040-B3A3-CADDD499EB7C}" type="slidenum">
              <a:rPr lang="de-DE" smtClean="0"/>
              <a:pPr/>
              <a:t>26</a:t>
            </a:fld>
            <a:endParaRPr lang="de-DE"/>
          </a:p>
        </p:txBody>
      </p:sp>
      <p:sp>
        <p:nvSpPr>
          <p:cNvPr id="9" name="TextBox 8">
            <a:extLst>
              <a:ext uri="{FF2B5EF4-FFF2-40B4-BE49-F238E27FC236}">
                <a16:creationId xmlns:a16="http://schemas.microsoft.com/office/drawing/2014/main" id="{432DAA35-3761-100A-4F5B-1D8DCE8CC044}"/>
              </a:ext>
            </a:extLst>
          </p:cNvPr>
          <p:cNvSpPr txBox="1"/>
          <p:nvPr/>
        </p:nvSpPr>
        <p:spPr>
          <a:xfrm>
            <a:off x="4847897" y="984113"/>
            <a:ext cx="4572000" cy="461665"/>
          </a:xfrm>
          <a:prstGeom prst="rect">
            <a:avLst/>
          </a:prstGeom>
          <a:noFill/>
        </p:spPr>
        <p:txBody>
          <a:bodyPr wrap="square">
            <a:spAutoFit/>
          </a:bodyPr>
          <a:lstStyle/>
          <a:p>
            <a:pPr algn="l">
              <a:buFont typeface="Arial" panose="020B0604020202020204" pitchFamily="34" charset="0"/>
              <a:buChar char="•"/>
            </a:pPr>
            <a:r>
              <a:rPr lang="en-GB" sz="1200" dirty="0"/>
              <a:t> Non-linear relationship between measurements and degradation</a:t>
            </a:r>
          </a:p>
          <a:p>
            <a:pPr algn="l">
              <a:buFont typeface="Arial" panose="020B0604020202020204" pitchFamily="34" charset="0"/>
              <a:buChar char="•"/>
            </a:pPr>
            <a:r>
              <a:rPr lang="en-GB" sz="1200" b="0" i="0" dirty="0">
                <a:effectLst/>
              </a:rPr>
              <a:t> Degree 3 is optimal, since 4, 5 and 6 do not improve</a:t>
            </a:r>
          </a:p>
        </p:txBody>
      </p:sp>
      <p:pic>
        <p:nvPicPr>
          <p:cNvPr id="23" name="Content Placeholder 22">
            <a:extLst>
              <a:ext uri="{FF2B5EF4-FFF2-40B4-BE49-F238E27FC236}">
                <a16:creationId xmlns:a16="http://schemas.microsoft.com/office/drawing/2014/main" id="{E605ECB2-BB77-214B-3FA5-293B00A9A727}"/>
              </a:ext>
            </a:extLst>
          </p:cNvPr>
          <p:cNvPicPr>
            <a:picLocks noGrp="1" noChangeAspect="1"/>
          </p:cNvPicPr>
          <p:nvPr>
            <p:ph sz="half" idx="2"/>
          </p:nvPr>
        </p:nvPicPr>
        <p:blipFill>
          <a:blip r:embed="rId2"/>
          <a:stretch>
            <a:fillRect/>
          </a:stretch>
        </p:blipFill>
        <p:spPr>
          <a:xfrm>
            <a:off x="4847897" y="1522019"/>
            <a:ext cx="4225925" cy="2660767"/>
          </a:xfrm>
          <a:prstGeom prst="rect">
            <a:avLst/>
          </a:prstGeom>
        </p:spPr>
      </p:pic>
      <p:pic>
        <p:nvPicPr>
          <p:cNvPr id="22" name="Content Placeholder 21">
            <a:extLst>
              <a:ext uri="{FF2B5EF4-FFF2-40B4-BE49-F238E27FC236}">
                <a16:creationId xmlns:a16="http://schemas.microsoft.com/office/drawing/2014/main" id="{3792C554-C04A-23E7-5E3C-892D9E12B3BC}"/>
              </a:ext>
            </a:extLst>
          </p:cNvPr>
          <p:cNvPicPr>
            <a:picLocks noGrp="1" noChangeAspect="1"/>
          </p:cNvPicPr>
          <p:nvPr>
            <p:ph sz="half" idx="1"/>
          </p:nvPr>
        </p:nvPicPr>
        <p:blipFill>
          <a:blip r:embed="rId3"/>
          <a:stretch>
            <a:fillRect/>
          </a:stretch>
        </p:blipFill>
        <p:spPr>
          <a:xfrm>
            <a:off x="263853" y="1498173"/>
            <a:ext cx="4571999" cy="3645327"/>
          </a:xfrm>
          <a:prstGeom prst="rect">
            <a:avLst/>
          </a:prstGeom>
        </p:spPr>
      </p:pic>
      <p:sp>
        <p:nvSpPr>
          <p:cNvPr id="25" name="TextBox 24">
            <a:extLst>
              <a:ext uri="{FF2B5EF4-FFF2-40B4-BE49-F238E27FC236}">
                <a16:creationId xmlns:a16="http://schemas.microsoft.com/office/drawing/2014/main" id="{132C5323-B7E0-B1B7-6B5B-C8F5D07374A2}"/>
              </a:ext>
            </a:extLst>
          </p:cNvPr>
          <p:cNvSpPr txBox="1"/>
          <p:nvPr/>
        </p:nvSpPr>
        <p:spPr>
          <a:xfrm>
            <a:off x="269875" y="880339"/>
            <a:ext cx="4572000" cy="830997"/>
          </a:xfrm>
          <a:prstGeom prst="rect">
            <a:avLst/>
          </a:prstGeom>
          <a:noFill/>
        </p:spPr>
        <p:txBody>
          <a:bodyPr wrap="square">
            <a:spAutoFit/>
          </a:bodyPr>
          <a:lstStyle/>
          <a:p>
            <a:pPr algn="l">
              <a:buFont typeface="Arial" panose="020B0604020202020204" pitchFamily="34" charset="0"/>
              <a:buChar char="•"/>
            </a:pPr>
            <a:r>
              <a:rPr lang="en-GB" sz="1200" dirty="0"/>
              <a:t> </a:t>
            </a:r>
            <a:r>
              <a:rPr lang="en-GB" sz="1200" b="1" dirty="0"/>
              <a:t>Low sensor values </a:t>
            </a:r>
            <a:r>
              <a:rPr lang="en-GB" sz="1200" dirty="0"/>
              <a:t>correspond to high RUL (early in engines life)</a:t>
            </a:r>
          </a:p>
          <a:p>
            <a:pPr>
              <a:buFont typeface="Arial" panose="020B0604020202020204" pitchFamily="34" charset="0"/>
              <a:buChar char="•"/>
            </a:pPr>
            <a:r>
              <a:rPr lang="en-GB" sz="1200" b="1" dirty="0"/>
              <a:t> High Sensor Values:</a:t>
            </a:r>
            <a:r>
              <a:rPr lang="en-GB" sz="1200" dirty="0"/>
              <a:t> Correspond to low RUL (approaching failure)</a:t>
            </a:r>
          </a:p>
          <a:p>
            <a:pPr>
              <a:buFont typeface="Arial" panose="020B0604020202020204" pitchFamily="34" charset="0"/>
              <a:buChar char="•"/>
            </a:pPr>
            <a:r>
              <a:rPr lang="en-GB" sz="1200" dirty="0"/>
              <a:t>This confirms that q7 is a strong indicator of engine degradation.</a:t>
            </a:r>
          </a:p>
          <a:p>
            <a:pPr algn="l">
              <a:buFont typeface="Arial" panose="020B0604020202020204" pitchFamily="34" charset="0"/>
              <a:buChar char="•"/>
            </a:pPr>
            <a:endParaRPr lang="en-GB" sz="1200" b="0" i="0" dirty="0">
              <a:effectLst/>
            </a:endParaRPr>
          </a:p>
        </p:txBody>
      </p:sp>
    </p:spTree>
    <p:extLst>
      <p:ext uri="{BB962C8B-B14F-4D97-AF65-F5344CB8AC3E}">
        <p14:creationId xmlns:p14="http://schemas.microsoft.com/office/powerpoint/2010/main" val="247207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D13-EC37-224A-2430-56EDE25B3B1A}"/>
              </a:ext>
            </a:extLst>
          </p:cNvPr>
          <p:cNvSpPr>
            <a:spLocks noGrp="1"/>
          </p:cNvSpPr>
          <p:nvPr>
            <p:ph type="title"/>
          </p:nvPr>
        </p:nvSpPr>
        <p:spPr>
          <a:xfrm>
            <a:off x="270860" y="494693"/>
            <a:ext cx="8602280" cy="530066"/>
          </a:xfrm>
        </p:spPr>
        <p:txBody>
          <a:bodyPr>
            <a:normAutofit fontScale="90000"/>
          </a:bodyPr>
          <a:lstStyle/>
          <a:p>
            <a:r>
              <a:rPr lang="en-SI" dirty="0"/>
              <a:t>Residual Analysis</a:t>
            </a:r>
          </a:p>
        </p:txBody>
      </p:sp>
      <p:sp>
        <p:nvSpPr>
          <p:cNvPr id="4" name="Slide Number Placeholder 3">
            <a:extLst>
              <a:ext uri="{FF2B5EF4-FFF2-40B4-BE49-F238E27FC236}">
                <a16:creationId xmlns:a16="http://schemas.microsoft.com/office/drawing/2014/main" id="{621B1C1B-84FF-D509-CFDB-4FECAE0D7F89}"/>
              </a:ext>
            </a:extLst>
          </p:cNvPr>
          <p:cNvSpPr>
            <a:spLocks noGrp="1"/>
          </p:cNvSpPr>
          <p:nvPr>
            <p:ph type="sldNum" sz="quarter" idx="12"/>
          </p:nvPr>
        </p:nvSpPr>
        <p:spPr/>
        <p:txBody>
          <a:bodyPr/>
          <a:lstStyle/>
          <a:p>
            <a:fld id="{E68C68F6-CEB4-C040-B3A3-CADDD499EB7C}" type="slidenum">
              <a:rPr lang="de-DE" smtClean="0"/>
              <a:pPr/>
              <a:t>27</a:t>
            </a:fld>
            <a:endParaRPr lang="de-DE"/>
          </a:p>
        </p:txBody>
      </p:sp>
      <p:sp>
        <p:nvSpPr>
          <p:cNvPr id="7" name="TextBox 6">
            <a:extLst>
              <a:ext uri="{FF2B5EF4-FFF2-40B4-BE49-F238E27FC236}">
                <a16:creationId xmlns:a16="http://schemas.microsoft.com/office/drawing/2014/main" id="{0785AD4B-CA52-3EA6-AB09-0A61B145D7E1}"/>
              </a:ext>
            </a:extLst>
          </p:cNvPr>
          <p:cNvSpPr txBox="1"/>
          <p:nvPr/>
        </p:nvSpPr>
        <p:spPr>
          <a:xfrm>
            <a:off x="270860" y="938710"/>
            <a:ext cx="4572000" cy="830997"/>
          </a:xfrm>
          <a:prstGeom prst="rect">
            <a:avLst/>
          </a:prstGeom>
          <a:noFill/>
        </p:spPr>
        <p:txBody>
          <a:bodyPr wrap="square">
            <a:spAutoFit/>
          </a:bodyPr>
          <a:lstStyle/>
          <a:p>
            <a:pPr>
              <a:buFont typeface="Arial" panose="020B0604020202020204" pitchFamily="34" charset="0"/>
              <a:buChar char="•"/>
            </a:pPr>
            <a:r>
              <a:rPr lang="en-GB" sz="1200" b="0" i="0" dirty="0">
                <a:effectLst/>
                <a:latin typeface="-apple-system"/>
              </a:rPr>
              <a:t> </a:t>
            </a:r>
            <a:r>
              <a:rPr lang="en-GB" sz="1200" dirty="0"/>
              <a:t>At certain predicted RUL values, the model consistently either overshoots or undershoots the actual value. This is likely because engine degradation is relatively flat early on (high RUL) and then accelerates rapidly toward the end.</a:t>
            </a:r>
            <a:endParaRPr lang="en-GB" sz="1200" b="0" i="0" dirty="0">
              <a:effectLst/>
              <a:latin typeface="-apple-system"/>
            </a:endParaRPr>
          </a:p>
        </p:txBody>
      </p:sp>
      <p:sp>
        <p:nvSpPr>
          <p:cNvPr id="9" name="TextBox 8">
            <a:extLst>
              <a:ext uri="{FF2B5EF4-FFF2-40B4-BE49-F238E27FC236}">
                <a16:creationId xmlns:a16="http://schemas.microsoft.com/office/drawing/2014/main" id="{1C8A8BC5-267C-7510-0739-00733849DFFB}"/>
              </a:ext>
            </a:extLst>
          </p:cNvPr>
          <p:cNvSpPr txBox="1"/>
          <p:nvPr/>
        </p:nvSpPr>
        <p:spPr>
          <a:xfrm>
            <a:off x="4842860" y="886259"/>
            <a:ext cx="4301140" cy="1015663"/>
          </a:xfrm>
          <a:prstGeom prst="rect">
            <a:avLst/>
          </a:prstGeom>
          <a:noFill/>
        </p:spPr>
        <p:txBody>
          <a:bodyPr wrap="square">
            <a:spAutoFit/>
          </a:bodyPr>
          <a:lstStyle/>
          <a:p>
            <a:pPr algn="l">
              <a:buFont typeface="Arial" panose="020B0604020202020204" pitchFamily="34" charset="0"/>
              <a:buChar char="•"/>
            </a:pPr>
            <a:r>
              <a:rPr lang="en-GB" sz="1200" b="1" dirty="0">
                <a:latin typeface="-apple-system"/>
              </a:rPr>
              <a:t> </a:t>
            </a:r>
            <a:r>
              <a:rPr lang="en-GB" sz="1200" dirty="0">
                <a:latin typeface="-apple-system"/>
              </a:rPr>
              <a:t>Curves at tail ends</a:t>
            </a:r>
          </a:p>
          <a:p>
            <a:pPr>
              <a:buFont typeface="Arial" panose="020B0604020202020204" pitchFamily="34" charset="0"/>
              <a:buChar char="•"/>
            </a:pPr>
            <a:r>
              <a:rPr lang="en-GB" sz="1200" dirty="0"/>
              <a:t> Model produces more "extreme" errors than a standard normal distribution would predict.</a:t>
            </a:r>
          </a:p>
          <a:p>
            <a:pPr>
              <a:buFont typeface="Arial" panose="020B0604020202020204" pitchFamily="34" charset="0"/>
              <a:buChar char="•"/>
            </a:pPr>
            <a:r>
              <a:rPr lang="en-GB" sz="1200" dirty="0"/>
              <a:t> This deviation is likely caused by the "manufacturing variation" and "sensor noise" in the C-MAPSS data.</a:t>
            </a:r>
            <a:endParaRPr lang="en-GB" sz="1200" i="0" dirty="0">
              <a:effectLst/>
              <a:latin typeface="-apple-system"/>
            </a:endParaRPr>
          </a:p>
        </p:txBody>
      </p:sp>
      <p:pic>
        <p:nvPicPr>
          <p:cNvPr id="15" name="Content Placeholder 14">
            <a:extLst>
              <a:ext uri="{FF2B5EF4-FFF2-40B4-BE49-F238E27FC236}">
                <a16:creationId xmlns:a16="http://schemas.microsoft.com/office/drawing/2014/main" id="{CC878CCC-A9A1-41C1-76CC-1866B9C2E82F}"/>
              </a:ext>
            </a:extLst>
          </p:cNvPr>
          <p:cNvPicPr>
            <a:picLocks noGrp="1" noChangeAspect="1"/>
          </p:cNvPicPr>
          <p:nvPr>
            <p:ph idx="1"/>
          </p:nvPr>
        </p:nvPicPr>
        <p:blipFill>
          <a:blip r:embed="rId2"/>
          <a:stretch>
            <a:fillRect/>
          </a:stretch>
        </p:blipFill>
        <p:spPr>
          <a:xfrm>
            <a:off x="300757" y="1901922"/>
            <a:ext cx="8542486" cy="2813050"/>
          </a:xfrm>
          <a:prstGeom prst="rect">
            <a:avLst/>
          </a:prstGeom>
        </p:spPr>
      </p:pic>
    </p:spTree>
    <p:extLst>
      <p:ext uri="{BB962C8B-B14F-4D97-AF65-F5344CB8AC3E}">
        <p14:creationId xmlns:p14="http://schemas.microsoft.com/office/powerpoint/2010/main" val="218046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EB9A-BB92-CAB2-9CF0-F79D4F84D094}"/>
              </a:ext>
            </a:extLst>
          </p:cNvPr>
          <p:cNvSpPr>
            <a:spLocks noGrp="1"/>
          </p:cNvSpPr>
          <p:nvPr>
            <p:ph type="title"/>
          </p:nvPr>
        </p:nvSpPr>
        <p:spPr/>
        <p:txBody>
          <a:bodyPr>
            <a:normAutofit fontScale="90000"/>
          </a:bodyPr>
          <a:lstStyle/>
          <a:p>
            <a:r>
              <a:rPr lang="de-AT" dirty="0" err="1"/>
              <a:t>Dimensionality</a:t>
            </a:r>
            <a:r>
              <a:rPr lang="de-AT" dirty="0"/>
              <a:t> </a:t>
            </a:r>
            <a:r>
              <a:rPr lang="de-AT" dirty="0" err="1"/>
              <a:t>Reduction</a:t>
            </a:r>
            <a:br>
              <a:rPr lang="de-AT" dirty="0"/>
            </a:br>
            <a:endParaRPr lang="en-SI" dirty="0"/>
          </a:p>
        </p:txBody>
      </p:sp>
      <p:sp>
        <p:nvSpPr>
          <p:cNvPr id="3" name="Text Placeholder 2">
            <a:extLst>
              <a:ext uri="{FF2B5EF4-FFF2-40B4-BE49-F238E27FC236}">
                <a16:creationId xmlns:a16="http://schemas.microsoft.com/office/drawing/2014/main" id="{F5071369-AFFB-B691-DD79-4E5A5CE320A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E8AA6B3-7E42-D6C8-6850-678457EAFC97}"/>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B1BEF89C-A725-9D54-8EE7-B84739F068B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6CD58BE-E81D-93FE-EC8D-E5D1CC453F49}"/>
              </a:ext>
            </a:extLst>
          </p:cNvPr>
          <p:cNvSpPr>
            <a:spLocks noGrp="1"/>
          </p:cNvSpPr>
          <p:nvPr>
            <p:ph type="sldNum" sz="quarter" idx="12"/>
          </p:nvPr>
        </p:nvSpPr>
        <p:spPr/>
        <p:txBody>
          <a:bodyPr/>
          <a:lstStyle/>
          <a:p>
            <a:fld id="{E68C68F6-CEB4-C040-B3A3-CADDD499EB7C}" type="slidenum">
              <a:rPr lang="de-DE" smtClean="0"/>
              <a:pPr/>
              <a:t>28</a:t>
            </a:fld>
            <a:endParaRPr lang="de-DE"/>
          </a:p>
        </p:txBody>
      </p:sp>
    </p:spTree>
    <p:extLst>
      <p:ext uri="{BB962C8B-B14F-4D97-AF65-F5344CB8AC3E}">
        <p14:creationId xmlns:p14="http://schemas.microsoft.com/office/powerpoint/2010/main" val="132955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7C1A-2AED-198B-B767-94F9F2113A03}"/>
              </a:ext>
            </a:extLst>
          </p:cNvPr>
          <p:cNvSpPr>
            <a:spLocks noGrp="1"/>
          </p:cNvSpPr>
          <p:nvPr>
            <p:ph type="title"/>
          </p:nvPr>
        </p:nvSpPr>
        <p:spPr/>
        <p:txBody>
          <a:bodyPr/>
          <a:lstStyle/>
          <a:p>
            <a:r>
              <a:rPr lang="en-SI" dirty="0"/>
              <a:t>Variance</a:t>
            </a:r>
          </a:p>
        </p:txBody>
      </p:sp>
      <p:sp>
        <p:nvSpPr>
          <p:cNvPr id="3" name="Content Placeholder 2">
            <a:extLst>
              <a:ext uri="{FF2B5EF4-FFF2-40B4-BE49-F238E27FC236}">
                <a16:creationId xmlns:a16="http://schemas.microsoft.com/office/drawing/2014/main" id="{60EAF9FD-46D4-A1A3-DC45-672456710AB1}"/>
              </a:ext>
            </a:extLst>
          </p:cNvPr>
          <p:cNvSpPr>
            <a:spLocks noGrp="1"/>
          </p:cNvSpPr>
          <p:nvPr>
            <p:ph sz="half" idx="1"/>
          </p:nvPr>
        </p:nvSpPr>
        <p:spPr/>
        <p:txBody>
          <a:bodyPr>
            <a:normAutofit fontScale="55000" lnSpcReduction="20000"/>
          </a:bodyPr>
          <a:lstStyle/>
          <a:p>
            <a:r>
              <a:rPr lang="en-GB" dirty="0"/>
              <a:t>The first principal component explains approximately 64% of the total variance.</a:t>
            </a:r>
          </a:p>
          <a:p>
            <a:r>
              <a:rPr lang="en-GB" dirty="0"/>
              <a:t>The first two components explain about 85%, and the first four components exceed 90% of the variance.</a:t>
            </a:r>
          </a:p>
          <a:p>
            <a:r>
              <a:rPr lang="en-GB" dirty="0"/>
              <a:t>Additional components contribute progressively smaller amounts of information, indicating diminishing returns beyond the first few components.</a:t>
            </a:r>
          </a:p>
          <a:p>
            <a:r>
              <a:rPr lang="en-GB" dirty="0"/>
              <a:t>This suggests that the original 10 quantities can be effectively reduced to 3–4 principal components with minimal information loss.</a:t>
            </a:r>
          </a:p>
          <a:p>
            <a:endParaRPr lang="en-SI" dirty="0"/>
          </a:p>
        </p:txBody>
      </p:sp>
      <p:pic>
        <p:nvPicPr>
          <p:cNvPr id="6" name="Content Placeholder 5">
            <a:extLst>
              <a:ext uri="{FF2B5EF4-FFF2-40B4-BE49-F238E27FC236}">
                <a16:creationId xmlns:a16="http://schemas.microsoft.com/office/drawing/2014/main" id="{EAB36945-221F-D00B-1753-0762C80C1CE7}"/>
              </a:ext>
            </a:extLst>
          </p:cNvPr>
          <p:cNvPicPr>
            <a:picLocks noGrp="1" noChangeAspect="1"/>
          </p:cNvPicPr>
          <p:nvPr>
            <p:ph sz="half" idx="2"/>
          </p:nvPr>
        </p:nvPicPr>
        <p:blipFill>
          <a:blip r:embed="rId2"/>
          <a:stretch>
            <a:fillRect/>
          </a:stretch>
        </p:blipFill>
        <p:spPr>
          <a:xfrm>
            <a:off x="4932362" y="1687513"/>
            <a:ext cx="3657600" cy="2870200"/>
          </a:xfrm>
          <a:prstGeom prst="rect">
            <a:avLst/>
          </a:prstGeom>
        </p:spPr>
      </p:pic>
      <p:sp>
        <p:nvSpPr>
          <p:cNvPr id="5" name="Slide Number Placeholder 4">
            <a:extLst>
              <a:ext uri="{FF2B5EF4-FFF2-40B4-BE49-F238E27FC236}">
                <a16:creationId xmlns:a16="http://schemas.microsoft.com/office/drawing/2014/main" id="{3D3876EF-00F8-9796-26EA-A546328003FB}"/>
              </a:ext>
            </a:extLst>
          </p:cNvPr>
          <p:cNvSpPr>
            <a:spLocks noGrp="1"/>
          </p:cNvSpPr>
          <p:nvPr>
            <p:ph type="sldNum" sz="quarter" idx="12"/>
          </p:nvPr>
        </p:nvSpPr>
        <p:spPr/>
        <p:txBody>
          <a:bodyPr/>
          <a:lstStyle/>
          <a:p>
            <a:fld id="{E68C68F6-CEB4-C040-B3A3-CADDD499EB7C}" type="slidenum">
              <a:rPr lang="de-DE" smtClean="0"/>
              <a:pPr/>
              <a:t>29</a:t>
            </a:fld>
            <a:endParaRPr lang="de-DE"/>
          </a:p>
        </p:txBody>
      </p:sp>
    </p:spTree>
    <p:extLst>
      <p:ext uri="{BB962C8B-B14F-4D97-AF65-F5344CB8AC3E}">
        <p14:creationId xmlns:p14="http://schemas.microsoft.com/office/powerpoint/2010/main" val="249725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E6F-3B2F-AA0D-15A8-2C01BF0A847F}"/>
              </a:ext>
            </a:extLst>
          </p:cNvPr>
          <p:cNvSpPr>
            <a:spLocks noGrp="1"/>
          </p:cNvSpPr>
          <p:nvPr>
            <p:ph type="title"/>
          </p:nvPr>
        </p:nvSpPr>
        <p:spPr/>
        <p:txBody>
          <a:bodyPr/>
          <a:lstStyle/>
          <a:p>
            <a:r>
              <a:rPr lang="en-GB" dirty="0"/>
              <a:t>Dataset description</a:t>
            </a:r>
            <a:endParaRPr lang="en-AT" dirty="0"/>
          </a:p>
        </p:txBody>
      </p:sp>
      <p:sp>
        <p:nvSpPr>
          <p:cNvPr id="3" name="Text Placeholder 2">
            <a:extLst>
              <a:ext uri="{FF2B5EF4-FFF2-40B4-BE49-F238E27FC236}">
                <a16:creationId xmlns:a16="http://schemas.microsoft.com/office/drawing/2014/main" id="{E08A4041-FF15-FBE5-4806-4F8F7203C44C}"/>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98890583-ACE5-E120-64E6-EFBEF7C727B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1FFD4C34-16F1-4BD5-E515-0D5940C193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8B9707-9BCD-43C0-9B7B-9F8E5745BE6A}"/>
              </a:ext>
            </a:extLst>
          </p:cNvPr>
          <p:cNvSpPr>
            <a:spLocks noGrp="1"/>
          </p:cNvSpPr>
          <p:nvPr>
            <p:ph type="sldNum" sz="quarter" idx="12"/>
          </p:nvPr>
        </p:nvSpPr>
        <p:spPr/>
        <p:txBody>
          <a:bodyPr/>
          <a:lstStyle/>
          <a:p>
            <a:fld id="{E68C68F6-CEB4-C040-B3A3-CADDD499EB7C}" type="slidenum">
              <a:rPr lang="de-DE" smtClean="0"/>
              <a:pPr/>
              <a:t>3</a:t>
            </a:fld>
            <a:endParaRPr lang="de-DE"/>
          </a:p>
        </p:txBody>
      </p:sp>
    </p:spTree>
    <p:extLst>
      <p:ext uri="{BB962C8B-B14F-4D97-AF65-F5344CB8AC3E}">
        <p14:creationId xmlns:p14="http://schemas.microsoft.com/office/powerpoint/2010/main" val="189315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69C-FE47-9FA4-CBA8-514A73F508D3}"/>
              </a:ext>
            </a:extLst>
          </p:cNvPr>
          <p:cNvSpPr>
            <a:spLocks noGrp="1"/>
          </p:cNvSpPr>
          <p:nvPr>
            <p:ph type="title"/>
          </p:nvPr>
        </p:nvSpPr>
        <p:spPr/>
        <p:txBody>
          <a:bodyPr>
            <a:normAutofit/>
          </a:bodyPr>
          <a:lstStyle/>
          <a:p>
            <a:r>
              <a:rPr lang="en-GB" dirty="0"/>
              <a:t>t-SNE</a:t>
            </a:r>
            <a:endParaRPr lang="en-SI" dirty="0"/>
          </a:p>
        </p:txBody>
      </p:sp>
      <p:pic>
        <p:nvPicPr>
          <p:cNvPr id="6" name="Content Placeholder 5">
            <a:extLst>
              <a:ext uri="{FF2B5EF4-FFF2-40B4-BE49-F238E27FC236}">
                <a16:creationId xmlns:a16="http://schemas.microsoft.com/office/drawing/2014/main" id="{BFDB9F4F-26E0-FC60-9194-1D8898EB3776}"/>
              </a:ext>
            </a:extLst>
          </p:cNvPr>
          <p:cNvPicPr>
            <a:picLocks noGrp="1" noChangeAspect="1"/>
          </p:cNvPicPr>
          <p:nvPr>
            <p:ph sz="half" idx="1"/>
          </p:nvPr>
        </p:nvPicPr>
        <p:blipFill>
          <a:blip r:embed="rId2"/>
          <a:stretch>
            <a:fillRect/>
          </a:stretch>
        </p:blipFill>
        <p:spPr>
          <a:xfrm>
            <a:off x="623887" y="1751013"/>
            <a:ext cx="3517900" cy="2743200"/>
          </a:xfrm>
          <a:prstGeom prst="rect">
            <a:avLst/>
          </a:prstGeom>
        </p:spPr>
      </p:pic>
      <p:sp>
        <p:nvSpPr>
          <p:cNvPr id="4" name="Content Placeholder 3">
            <a:extLst>
              <a:ext uri="{FF2B5EF4-FFF2-40B4-BE49-F238E27FC236}">
                <a16:creationId xmlns:a16="http://schemas.microsoft.com/office/drawing/2014/main" id="{00391EFA-948D-A50B-DB80-84C3C9133864}"/>
              </a:ext>
            </a:extLst>
          </p:cNvPr>
          <p:cNvSpPr>
            <a:spLocks noGrp="1"/>
          </p:cNvSpPr>
          <p:nvPr>
            <p:ph sz="half" idx="2"/>
          </p:nvPr>
        </p:nvSpPr>
        <p:spPr/>
        <p:txBody>
          <a:bodyPr>
            <a:normAutofit fontScale="77500" lnSpcReduction="20000"/>
          </a:bodyPr>
          <a:lstStyle/>
          <a:p>
            <a:r>
              <a:rPr lang="en-GB" sz="2300" dirty="0"/>
              <a:t>The 2D embedding shows a gradient from low to high RUL across the space.</a:t>
            </a:r>
          </a:p>
          <a:p>
            <a:r>
              <a:rPr lang="en-GB" sz="2300" dirty="0"/>
              <a:t>Early-life engines (low RUL) cluster mostly on the left, while near-failure engines (high RUL) appear on the right.</a:t>
            </a:r>
          </a:p>
          <a:p>
            <a:r>
              <a:rPr lang="en-GB" sz="2300" dirty="0"/>
              <a:t>Some overlapping regions indicate engines with intermediate degradation levels share similar sensor patterns.</a:t>
            </a:r>
          </a:p>
          <a:p>
            <a:r>
              <a:rPr lang="en-GB" sz="2300" dirty="0"/>
              <a:t>Local similarity is preserved: nearby points represent engines with similar sensor readings.</a:t>
            </a:r>
          </a:p>
          <a:p>
            <a:endParaRPr lang="en-SI" sz="2200" dirty="0"/>
          </a:p>
        </p:txBody>
      </p:sp>
      <p:sp>
        <p:nvSpPr>
          <p:cNvPr id="5" name="Slide Number Placeholder 4">
            <a:extLst>
              <a:ext uri="{FF2B5EF4-FFF2-40B4-BE49-F238E27FC236}">
                <a16:creationId xmlns:a16="http://schemas.microsoft.com/office/drawing/2014/main" id="{3C79F4C7-6F6D-2D83-52EB-542916705714}"/>
              </a:ext>
            </a:extLst>
          </p:cNvPr>
          <p:cNvSpPr>
            <a:spLocks noGrp="1"/>
          </p:cNvSpPr>
          <p:nvPr>
            <p:ph type="sldNum" sz="quarter" idx="12"/>
          </p:nvPr>
        </p:nvSpPr>
        <p:spPr/>
        <p:txBody>
          <a:bodyPr/>
          <a:lstStyle/>
          <a:p>
            <a:fld id="{E68C68F6-CEB4-C040-B3A3-CADDD499EB7C}" type="slidenum">
              <a:rPr lang="de-DE" smtClean="0"/>
              <a:pPr/>
              <a:t>30</a:t>
            </a:fld>
            <a:endParaRPr lang="de-DE"/>
          </a:p>
        </p:txBody>
      </p:sp>
    </p:spTree>
    <p:extLst>
      <p:ext uri="{BB962C8B-B14F-4D97-AF65-F5344CB8AC3E}">
        <p14:creationId xmlns:p14="http://schemas.microsoft.com/office/powerpoint/2010/main" val="4028452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4C03-9991-4A02-597F-923672CB7CB6}"/>
              </a:ext>
            </a:extLst>
          </p:cNvPr>
          <p:cNvSpPr>
            <a:spLocks noGrp="1"/>
          </p:cNvSpPr>
          <p:nvPr>
            <p:ph type="title"/>
          </p:nvPr>
        </p:nvSpPr>
        <p:spPr/>
        <p:txBody>
          <a:bodyPr/>
          <a:lstStyle/>
          <a:p>
            <a:r>
              <a:rPr lang="en-SI" dirty="0"/>
              <a:t>UMAP</a:t>
            </a:r>
          </a:p>
        </p:txBody>
      </p:sp>
      <p:pic>
        <p:nvPicPr>
          <p:cNvPr id="6" name="Content Placeholder 5">
            <a:extLst>
              <a:ext uri="{FF2B5EF4-FFF2-40B4-BE49-F238E27FC236}">
                <a16:creationId xmlns:a16="http://schemas.microsoft.com/office/drawing/2014/main" id="{7F470FB3-5343-B4DC-9CF1-7B37B5C7CE28}"/>
              </a:ext>
            </a:extLst>
          </p:cNvPr>
          <p:cNvPicPr>
            <a:picLocks noGrp="1" noChangeAspect="1"/>
          </p:cNvPicPr>
          <p:nvPr>
            <p:ph sz="half" idx="1"/>
          </p:nvPr>
        </p:nvPicPr>
        <p:blipFill>
          <a:blip r:embed="rId2"/>
          <a:stretch>
            <a:fillRect/>
          </a:stretch>
        </p:blipFill>
        <p:spPr>
          <a:xfrm>
            <a:off x="661987" y="1751013"/>
            <a:ext cx="3441700" cy="2743200"/>
          </a:xfrm>
          <a:prstGeom prst="rect">
            <a:avLst/>
          </a:prstGeom>
        </p:spPr>
      </p:pic>
      <p:sp>
        <p:nvSpPr>
          <p:cNvPr id="4" name="Content Placeholder 3">
            <a:extLst>
              <a:ext uri="{FF2B5EF4-FFF2-40B4-BE49-F238E27FC236}">
                <a16:creationId xmlns:a16="http://schemas.microsoft.com/office/drawing/2014/main" id="{5CD890E7-ED96-F089-A07B-74513CCB9872}"/>
              </a:ext>
            </a:extLst>
          </p:cNvPr>
          <p:cNvSpPr>
            <a:spLocks noGrp="1"/>
          </p:cNvSpPr>
          <p:nvPr>
            <p:ph sz="half" idx="2"/>
          </p:nvPr>
        </p:nvSpPr>
        <p:spPr/>
        <p:txBody>
          <a:bodyPr>
            <a:normAutofit/>
          </a:bodyPr>
          <a:lstStyle/>
          <a:p>
            <a:r>
              <a:rPr lang="en-GB" sz="1700" dirty="0"/>
              <a:t>UMAP shows clearer separation between RUL groups compared to t-SNE.</a:t>
            </a:r>
          </a:p>
          <a:p>
            <a:r>
              <a:rPr lang="en-GB" sz="1700" dirty="0"/>
              <a:t>Clusters are more structured, with a vertical progression from high to low RUL.</a:t>
            </a:r>
          </a:p>
          <a:p>
            <a:r>
              <a:rPr lang="en-GB" sz="1700" dirty="0"/>
              <a:t>Local clusters correspond to engines with similar degradation stages.</a:t>
            </a:r>
          </a:p>
          <a:p>
            <a:r>
              <a:rPr lang="en-GB" sz="1700" dirty="0"/>
              <a:t>Balances local and global structure, giving insight into both cluster relationships and overall dataset patterns.</a:t>
            </a:r>
          </a:p>
          <a:p>
            <a:endParaRPr lang="en-SI" dirty="0"/>
          </a:p>
        </p:txBody>
      </p:sp>
      <p:sp>
        <p:nvSpPr>
          <p:cNvPr id="5" name="Slide Number Placeholder 4">
            <a:extLst>
              <a:ext uri="{FF2B5EF4-FFF2-40B4-BE49-F238E27FC236}">
                <a16:creationId xmlns:a16="http://schemas.microsoft.com/office/drawing/2014/main" id="{028FEAAD-9544-172D-3443-F3532B17C9BB}"/>
              </a:ext>
            </a:extLst>
          </p:cNvPr>
          <p:cNvSpPr>
            <a:spLocks noGrp="1"/>
          </p:cNvSpPr>
          <p:nvPr>
            <p:ph type="sldNum" sz="quarter" idx="12"/>
          </p:nvPr>
        </p:nvSpPr>
        <p:spPr/>
        <p:txBody>
          <a:bodyPr/>
          <a:lstStyle/>
          <a:p>
            <a:fld id="{E68C68F6-CEB4-C040-B3A3-CADDD499EB7C}" type="slidenum">
              <a:rPr lang="de-DE" smtClean="0"/>
              <a:pPr/>
              <a:t>31</a:t>
            </a:fld>
            <a:endParaRPr lang="de-DE"/>
          </a:p>
        </p:txBody>
      </p:sp>
    </p:spTree>
    <p:extLst>
      <p:ext uri="{BB962C8B-B14F-4D97-AF65-F5344CB8AC3E}">
        <p14:creationId xmlns:p14="http://schemas.microsoft.com/office/powerpoint/2010/main" val="130455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A88-0E5F-6184-2F8F-00E317DB4A14}"/>
              </a:ext>
            </a:extLst>
          </p:cNvPr>
          <p:cNvSpPr>
            <a:spLocks noGrp="1"/>
          </p:cNvSpPr>
          <p:nvPr>
            <p:ph type="title"/>
          </p:nvPr>
        </p:nvSpPr>
        <p:spPr/>
        <p:txBody>
          <a:bodyPr>
            <a:normAutofit fontScale="90000"/>
          </a:bodyPr>
          <a:lstStyle/>
          <a:p>
            <a:r>
              <a:rPr lang="en-SI" dirty="0"/>
              <a:t>Hypothesis: </a:t>
            </a:r>
            <a:r>
              <a:rPr lang="en-GB" b="0" dirty="0"/>
              <a:t>RUL and q1 are independent</a:t>
            </a:r>
            <a:br>
              <a:rPr lang="en-GB" b="0" dirty="0"/>
            </a:br>
            <a:endParaRPr lang="en-SI" dirty="0"/>
          </a:p>
        </p:txBody>
      </p:sp>
      <p:pic>
        <p:nvPicPr>
          <p:cNvPr id="6" name="Content Placeholder 5">
            <a:extLst>
              <a:ext uri="{FF2B5EF4-FFF2-40B4-BE49-F238E27FC236}">
                <a16:creationId xmlns:a16="http://schemas.microsoft.com/office/drawing/2014/main" id="{9B841A92-FDC9-FDEF-E369-56F5D2832A95}"/>
              </a:ext>
            </a:extLst>
          </p:cNvPr>
          <p:cNvPicPr>
            <a:picLocks noGrp="1" noChangeAspect="1"/>
          </p:cNvPicPr>
          <p:nvPr>
            <p:ph sz="half" idx="1"/>
          </p:nvPr>
        </p:nvPicPr>
        <p:blipFill>
          <a:blip r:embed="rId2"/>
          <a:stretch>
            <a:fillRect/>
          </a:stretch>
        </p:blipFill>
        <p:spPr>
          <a:xfrm>
            <a:off x="269875" y="2794475"/>
            <a:ext cx="4225925" cy="656275"/>
          </a:xfrm>
          <a:prstGeom prst="rect">
            <a:avLst/>
          </a:prstGeom>
        </p:spPr>
      </p:pic>
      <p:sp>
        <p:nvSpPr>
          <p:cNvPr id="4" name="Content Placeholder 3">
            <a:extLst>
              <a:ext uri="{FF2B5EF4-FFF2-40B4-BE49-F238E27FC236}">
                <a16:creationId xmlns:a16="http://schemas.microsoft.com/office/drawing/2014/main" id="{29151F83-8D7E-E79F-366B-EF75D2C03D3F}"/>
              </a:ext>
            </a:extLst>
          </p:cNvPr>
          <p:cNvSpPr>
            <a:spLocks noGrp="1"/>
          </p:cNvSpPr>
          <p:nvPr>
            <p:ph sz="half" idx="2"/>
          </p:nvPr>
        </p:nvSpPr>
        <p:spPr/>
        <p:txBody>
          <a:bodyPr>
            <a:normAutofit/>
          </a:bodyPr>
          <a:lstStyle/>
          <a:p>
            <a:r>
              <a:rPr lang="en-GB" sz="1700" dirty="0"/>
              <a:t>The chi-square test confirms a statistically significant association between RUL group and q1 state. </a:t>
            </a:r>
          </a:p>
          <a:p>
            <a:r>
              <a:rPr lang="en-GB" sz="1700" dirty="0"/>
              <a:t>This aligns with earlier observations that q1 tends to change systematically as the system degrades.</a:t>
            </a:r>
          </a:p>
          <a:p>
            <a:br>
              <a:rPr lang="en-GB" dirty="0"/>
            </a:br>
            <a:endParaRPr lang="en-GB" dirty="0"/>
          </a:p>
        </p:txBody>
      </p:sp>
      <p:sp>
        <p:nvSpPr>
          <p:cNvPr id="5" name="Slide Number Placeholder 4">
            <a:extLst>
              <a:ext uri="{FF2B5EF4-FFF2-40B4-BE49-F238E27FC236}">
                <a16:creationId xmlns:a16="http://schemas.microsoft.com/office/drawing/2014/main" id="{232C1A36-D4C8-DD99-65D9-A90E30FEDDC4}"/>
              </a:ext>
            </a:extLst>
          </p:cNvPr>
          <p:cNvSpPr>
            <a:spLocks noGrp="1"/>
          </p:cNvSpPr>
          <p:nvPr>
            <p:ph type="sldNum" sz="quarter" idx="12"/>
          </p:nvPr>
        </p:nvSpPr>
        <p:spPr/>
        <p:txBody>
          <a:bodyPr/>
          <a:lstStyle/>
          <a:p>
            <a:fld id="{E68C68F6-CEB4-C040-B3A3-CADDD499EB7C}" type="slidenum">
              <a:rPr lang="de-DE" smtClean="0"/>
              <a:pPr/>
              <a:t>32</a:t>
            </a:fld>
            <a:endParaRPr lang="de-DE"/>
          </a:p>
        </p:txBody>
      </p:sp>
    </p:spTree>
    <p:extLst>
      <p:ext uri="{BB962C8B-B14F-4D97-AF65-F5344CB8AC3E}">
        <p14:creationId xmlns:p14="http://schemas.microsoft.com/office/powerpoint/2010/main" val="14274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532-A6C6-A345-C107-4F3D97973054}"/>
              </a:ext>
            </a:extLst>
          </p:cNvPr>
          <p:cNvSpPr>
            <a:spLocks noGrp="1"/>
          </p:cNvSpPr>
          <p:nvPr>
            <p:ph type="title"/>
          </p:nvPr>
        </p:nvSpPr>
        <p:spPr/>
        <p:txBody>
          <a:bodyPr/>
          <a:lstStyle/>
          <a:p>
            <a:r>
              <a:rPr lang="en-SI" dirty="0"/>
              <a:t>Hypothesis: Mean q2 is equal for both groups</a:t>
            </a:r>
          </a:p>
        </p:txBody>
      </p:sp>
      <p:sp>
        <p:nvSpPr>
          <p:cNvPr id="3" name="Content Placeholder 2">
            <a:extLst>
              <a:ext uri="{FF2B5EF4-FFF2-40B4-BE49-F238E27FC236}">
                <a16:creationId xmlns:a16="http://schemas.microsoft.com/office/drawing/2014/main" id="{8AA8E2D2-9FFF-C495-6B63-BA9D07E9BE4F}"/>
              </a:ext>
            </a:extLst>
          </p:cNvPr>
          <p:cNvSpPr>
            <a:spLocks noGrp="1"/>
          </p:cNvSpPr>
          <p:nvPr>
            <p:ph sz="half" idx="1"/>
          </p:nvPr>
        </p:nvSpPr>
        <p:spPr/>
        <p:txBody>
          <a:bodyPr>
            <a:normAutofit/>
          </a:bodyPr>
          <a:lstStyle/>
          <a:p>
            <a:r>
              <a:rPr lang="en-GB" sz="1900" dirty="0"/>
              <a:t>Extremely large t-statistic (in magnitude) → the means of early-life vs near-failure groups differ strongly.</a:t>
            </a:r>
          </a:p>
          <a:p>
            <a:endParaRPr lang="en-GB" sz="1900" dirty="0"/>
          </a:p>
          <a:p>
            <a:r>
              <a:rPr lang="en-GB" sz="1900" dirty="0"/>
              <a:t>Interpretation: q2 decreases (or increases) systematically with degradation.</a:t>
            </a:r>
          </a:p>
          <a:p>
            <a:endParaRPr lang="en-SI" dirty="0"/>
          </a:p>
        </p:txBody>
      </p:sp>
      <p:pic>
        <p:nvPicPr>
          <p:cNvPr id="6" name="Content Placeholder 5">
            <a:extLst>
              <a:ext uri="{FF2B5EF4-FFF2-40B4-BE49-F238E27FC236}">
                <a16:creationId xmlns:a16="http://schemas.microsoft.com/office/drawing/2014/main" id="{6E1C51B4-4B84-2AC9-6CA1-CDBE0A3327AF}"/>
              </a:ext>
            </a:extLst>
          </p:cNvPr>
          <p:cNvPicPr>
            <a:picLocks noGrp="1" noChangeAspect="1"/>
          </p:cNvPicPr>
          <p:nvPr>
            <p:ph sz="half" idx="2"/>
          </p:nvPr>
        </p:nvPicPr>
        <p:blipFill>
          <a:blip r:embed="rId2"/>
          <a:stretch>
            <a:fillRect/>
          </a:stretch>
        </p:blipFill>
        <p:spPr>
          <a:xfrm>
            <a:off x="4648200" y="2757493"/>
            <a:ext cx="4225925" cy="730239"/>
          </a:xfrm>
          <a:prstGeom prst="rect">
            <a:avLst/>
          </a:prstGeom>
        </p:spPr>
      </p:pic>
      <p:sp>
        <p:nvSpPr>
          <p:cNvPr id="5" name="Slide Number Placeholder 4">
            <a:extLst>
              <a:ext uri="{FF2B5EF4-FFF2-40B4-BE49-F238E27FC236}">
                <a16:creationId xmlns:a16="http://schemas.microsoft.com/office/drawing/2014/main" id="{83800248-B8EB-502C-C97B-1113A7CB56FF}"/>
              </a:ext>
            </a:extLst>
          </p:cNvPr>
          <p:cNvSpPr>
            <a:spLocks noGrp="1"/>
          </p:cNvSpPr>
          <p:nvPr>
            <p:ph type="sldNum" sz="quarter" idx="12"/>
          </p:nvPr>
        </p:nvSpPr>
        <p:spPr/>
        <p:txBody>
          <a:bodyPr/>
          <a:lstStyle/>
          <a:p>
            <a:fld id="{E68C68F6-CEB4-C040-B3A3-CADDD499EB7C}" type="slidenum">
              <a:rPr lang="de-DE" smtClean="0"/>
              <a:pPr/>
              <a:t>33</a:t>
            </a:fld>
            <a:endParaRPr lang="de-DE"/>
          </a:p>
        </p:txBody>
      </p:sp>
    </p:spTree>
    <p:extLst>
      <p:ext uri="{BB962C8B-B14F-4D97-AF65-F5344CB8AC3E}">
        <p14:creationId xmlns:p14="http://schemas.microsoft.com/office/powerpoint/2010/main" val="124742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6D65-D0E8-40EB-1528-7690A54A8743}"/>
              </a:ext>
            </a:extLst>
          </p:cNvPr>
          <p:cNvSpPr>
            <a:spLocks noGrp="1"/>
          </p:cNvSpPr>
          <p:nvPr>
            <p:ph type="title"/>
          </p:nvPr>
        </p:nvSpPr>
        <p:spPr/>
        <p:txBody>
          <a:bodyPr>
            <a:normAutofit fontScale="90000"/>
          </a:bodyPr>
          <a:lstStyle/>
          <a:p>
            <a:br>
              <a:rPr lang="en-SI" dirty="0"/>
            </a:br>
            <a:r>
              <a:rPr lang="en-SI" dirty="0"/>
              <a:t>Hypothesis: q6 does not </a:t>
            </a:r>
            <a:r>
              <a:rPr lang="en-GB" dirty="0"/>
              <a:t>follow a monotonic trend</a:t>
            </a:r>
            <a:br>
              <a:rPr lang="en-GB" b="0" dirty="0"/>
            </a:br>
            <a:endParaRPr lang="en-SI" dirty="0"/>
          </a:p>
        </p:txBody>
      </p:sp>
      <p:pic>
        <p:nvPicPr>
          <p:cNvPr id="6" name="Content Placeholder 5">
            <a:extLst>
              <a:ext uri="{FF2B5EF4-FFF2-40B4-BE49-F238E27FC236}">
                <a16:creationId xmlns:a16="http://schemas.microsoft.com/office/drawing/2014/main" id="{D8B60E48-FD0A-9C84-FD21-D737F42224E9}"/>
              </a:ext>
            </a:extLst>
          </p:cNvPr>
          <p:cNvPicPr>
            <a:picLocks noGrp="1" noChangeAspect="1"/>
          </p:cNvPicPr>
          <p:nvPr>
            <p:ph sz="half" idx="1"/>
          </p:nvPr>
        </p:nvPicPr>
        <p:blipFill>
          <a:blip r:embed="rId2"/>
          <a:stretch>
            <a:fillRect/>
          </a:stretch>
        </p:blipFill>
        <p:spPr>
          <a:xfrm>
            <a:off x="269875" y="1608083"/>
            <a:ext cx="7780564" cy="445111"/>
          </a:xfrm>
          <a:prstGeom prst="rect">
            <a:avLst/>
          </a:prstGeom>
        </p:spPr>
      </p:pic>
      <p:sp>
        <p:nvSpPr>
          <p:cNvPr id="4" name="Content Placeholder 3">
            <a:extLst>
              <a:ext uri="{FF2B5EF4-FFF2-40B4-BE49-F238E27FC236}">
                <a16:creationId xmlns:a16="http://schemas.microsoft.com/office/drawing/2014/main" id="{8BD97037-1C9C-0A30-840A-085401ACC9B8}"/>
              </a:ext>
            </a:extLst>
          </p:cNvPr>
          <p:cNvSpPr>
            <a:spLocks noGrp="1"/>
          </p:cNvSpPr>
          <p:nvPr>
            <p:ph sz="half" idx="2"/>
          </p:nvPr>
        </p:nvSpPr>
        <p:spPr>
          <a:xfrm>
            <a:off x="269875" y="2184414"/>
            <a:ext cx="8708588" cy="2204791"/>
          </a:xfrm>
        </p:spPr>
        <p:txBody>
          <a:bodyPr>
            <a:normAutofit fontScale="85000" lnSpcReduction="20000"/>
          </a:bodyPr>
          <a:lstStyle/>
          <a:p>
            <a:br>
              <a:rPr lang="en-GB" dirty="0"/>
            </a:br>
            <a:endParaRPr lang="en-GB" dirty="0"/>
          </a:p>
          <a:p>
            <a:r>
              <a:rPr lang="en-GB" sz="1900" dirty="0"/>
              <a:t>q6 yielded a correlation coefficient of 𝜌=−0.676 with a p-value &lt;0.001. </a:t>
            </a:r>
          </a:p>
          <a:p>
            <a:r>
              <a:rPr lang="en-GB" sz="1900" dirty="0"/>
              <a:t>This indicates a strong and statistically significant negative monotonic relationship between the two variables. Contrary to the theoretical expectation that no monotonic relationship would be present, the null hypothesis was rejected. The result suggests that as the engine progresses through its operational cycles, q6 tends to decrease in a consistent monotonic manner, likely reflecting systematic degradation effects rather than random sensor variation.</a:t>
            </a:r>
          </a:p>
          <a:p>
            <a:endParaRPr lang="en-SI" dirty="0"/>
          </a:p>
        </p:txBody>
      </p:sp>
      <p:sp>
        <p:nvSpPr>
          <p:cNvPr id="5" name="Slide Number Placeholder 4">
            <a:extLst>
              <a:ext uri="{FF2B5EF4-FFF2-40B4-BE49-F238E27FC236}">
                <a16:creationId xmlns:a16="http://schemas.microsoft.com/office/drawing/2014/main" id="{60CADE06-2C1A-4F26-B76E-15E7A4B47B38}"/>
              </a:ext>
            </a:extLst>
          </p:cNvPr>
          <p:cNvSpPr>
            <a:spLocks noGrp="1"/>
          </p:cNvSpPr>
          <p:nvPr>
            <p:ph type="sldNum" sz="quarter" idx="12"/>
          </p:nvPr>
        </p:nvSpPr>
        <p:spPr/>
        <p:txBody>
          <a:bodyPr/>
          <a:lstStyle/>
          <a:p>
            <a:fld id="{E68C68F6-CEB4-C040-B3A3-CADDD499EB7C}" type="slidenum">
              <a:rPr lang="de-DE" smtClean="0"/>
              <a:pPr/>
              <a:t>34</a:t>
            </a:fld>
            <a:endParaRPr lang="de-DE"/>
          </a:p>
        </p:txBody>
      </p:sp>
    </p:spTree>
    <p:extLst>
      <p:ext uri="{BB962C8B-B14F-4D97-AF65-F5344CB8AC3E}">
        <p14:creationId xmlns:p14="http://schemas.microsoft.com/office/powerpoint/2010/main" val="256783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4648-92BD-6125-F81D-DC07C02C974A}"/>
              </a:ext>
            </a:extLst>
          </p:cNvPr>
          <p:cNvSpPr>
            <a:spLocks noGrp="1"/>
          </p:cNvSpPr>
          <p:nvPr>
            <p:ph type="title"/>
          </p:nvPr>
        </p:nvSpPr>
        <p:spPr/>
        <p:txBody>
          <a:bodyPr/>
          <a:lstStyle/>
          <a:p>
            <a:r>
              <a:rPr lang="en-SI" dirty="0"/>
              <a:t>conclusion</a:t>
            </a:r>
          </a:p>
        </p:txBody>
      </p:sp>
      <p:sp>
        <p:nvSpPr>
          <p:cNvPr id="3" name="Text Placeholder 2">
            <a:extLst>
              <a:ext uri="{FF2B5EF4-FFF2-40B4-BE49-F238E27FC236}">
                <a16:creationId xmlns:a16="http://schemas.microsoft.com/office/drawing/2014/main" id="{CC3FF718-8993-9EB4-E901-E865A2223322}"/>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500F890-E828-946F-2D92-28350F29399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A492E02-C427-4F60-F780-A4594E3BEA8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099D674-89A3-C4F5-2A02-8BDEE71BCA79}"/>
              </a:ext>
            </a:extLst>
          </p:cNvPr>
          <p:cNvSpPr>
            <a:spLocks noGrp="1"/>
          </p:cNvSpPr>
          <p:nvPr>
            <p:ph type="sldNum" sz="quarter" idx="12"/>
          </p:nvPr>
        </p:nvSpPr>
        <p:spPr/>
        <p:txBody>
          <a:bodyPr/>
          <a:lstStyle/>
          <a:p>
            <a:fld id="{E68C68F6-CEB4-C040-B3A3-CADDD499EB7C}" type="slidenum">
              <a:rPr lang="de-DE" smtClean="0"/>
              <a:pPr/>
              <a:t>35</a:t>
            </a:fld>
            <a:endParaRPr lang="de-DE"/>
          </a:p>
        </p:txBody>
      </p:sp>
    </p:spTree>
    <p:extLst>
      <p:ext uri="{BB962C8B-B14F-4D97-AF65-F5344CB8AC3E}">
        <p14:creationId xmlns:p14="http://schemas.microsoft.com/office/powerpoint/2010/main" val="419139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EE0-5755-A69B-8C2F-72CEF3F40200}"/>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6B0E3FA4-0463-DCAB-4075-72F3EAB21040}"/>
              </a:ext>
            </a:extLst>
          </p:cNvPr>
          <p:cNvSpPr>
            <a:spLocks noGrp="1"/>
          </p:cNvSpPr>
          <p:nvPr>
            <p:ph sz="half" idx="1"/>
          </p:nvPr>
        </p:nvSpPr>
        <p:spPr/>
        <p:txBody>
          <a:bodyPr/>
          <a:lstStyle/>
          <a:p>
            <a:endParaRPr lang="en-SI"/>
          </a:p>
        </p:txBody>
      </p:sp>
      <p:sp>
        <p:nvSpPr>
          <p:cNvPr id="4" name="Content Placeholder 3">
            <a:extLst>
              <a:ext uri="{FF2B5EF4-FFF2-40B4-BE49-F238E27FC236}">
                <a16:creationId xmlns:a16="http://schemas.microsoft.com/office/drawing/2014/main" id="{9CBC2ED2-3E3F-DC77-2B9F-681AAEC2CC39}"/>
              </a:ext>
            </a:extLst>
          </p:cNvPr>
          <p:cNvSpPr>
            <a:spLocks noGrp="1"/>
          </p:cNvSpPr>
          <p:nvPr>
            <p:ph sz="half" idx="2"/>
          </p:nvPr>
        </p:nvSpPr>
        <p:spPr/>
        <p:txBody>
          <a:bodyPr/>
          <a:lstStyle/>
          <a:p>
            <a:endParaRPr lang="en-SI"/>
          </a:p>
        </p:txBody>
      </p:sp>
      <p:sp>
        <p:nvSpPr>
          <p:cNvPr id="5" name="Slide Number Placeholder 4">
            <a:extLst>
              <a:ext uri="{FF2B5EF4-FFF2-40B4-BE49-F238E27FC236}">
                <a16:creationId xmlns:a16="http://schemas.microsoft.com/office/drawing/2014/main" id="{FE83937B-DD82-5575-3A7B-CA33D9482E12}"/>
              </a:ext>
            </a:extLst>
          </p:cNvPr>
          <p:cNvSpPr>
            <a:spLocks noGrp="1"/>
          </p:cNvSpPr>
          <p:nvPr>
            <p:ph type="sldNum" sz="quarter" idx="12"/>
          </p:nvPr>
        </p:nvSpPr>
        <p:spPr/>
        <p:txBody>
          <a:bodyPr/>
          <a:lstStyle/>
          <a:p>
            <a:fld id="{E68C68F6-CEB4-C040-B3A3-CADDD499EB7C}" type="slidenum">
              <a:rPr lang="de-DE" smtClean="0"/>
              <a:pPr/>
              <a:t>36</a:t>
            </a:fld>
            <a:endParaRPr lang="de-DE"/>
          </a:p>
        </p:txBody>
      </p:sp>
    </p:spTree>
    <p:extLst>
      <p:ext uri="{BB962C8B-B14F-4D97-AF65-F5344CB8AC3E}">
        <p14:creationId xmlns:p14="http://schemas.microsoft.com/office/powerpoint/2010/main" val="26869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0DE2-0C59-C4ED-585D-1A6442192501}"/>
              </a:ext>
            </a:extLst>
          </p:cNvPr>
          <p:cNvSpPr>
            <a:spLocks noGrp="1"/>
          </p:cNvSpPr>
          <p:nvPr>
            <p:ph type="title"/>
          </p:nvPr>
        </p:nvSpPr>
        <p:spPr/>
        <p:txBody>
          <a:bodyPr>
            <a:normAutofit/>
          </a:bodyPr>
          <a:lstStyle/>
          <a:p>
            <a:r>
              <a:rPr lang="en-GB" dirty="0"/>
              <a:t>NASA Turbofan Jet Engine Data Set</a:t>
            </a:r>
          </a:p>
        </p:txBody>
      </p:sp>
      <p:sp>
        <p:nvSpPr>
          <p:cNvPr id="4" name="Content Placeholder 3">
            <a:extLst>
              <a:ext uri="{FF2B5EF4-FFF2-40B4-BE49-F238E27FC236}">
                <a16:creationId xmlns:a16="http://schemas.microsoft.com/office/drawing/2014/main" id="{7845531F-8410-36A8-9A5E-19A6BA95EC57}"/>
              </a:ext>
            </a:extLst>
          </p:cNvPr>
          <p:cNvSpPr>
            <a:spLocks noGrp="1"/>
          </p:cNvSpPr>
          <p:nvPr>
            <p:ph sz="half" idx="2"/>
          </p:nvPr>
        </p:nvSpPr>
        <p:spPr/>
        <p:txBody>
          <a:bodyPr>
            <a:normAutofit fontScale="77500" lnSpcReduction="20000"/>
          </a:bodyPr>
          <a:lstStyle/>
          <a:p>
            <a:r>
              <a:rPr lang="en-GB" dirty="0"/>
              <a:t>Engine degradation simulation was carried out using C-MAPSS. Four different were sets simulated under different combinations of operational conditions and fault modes. Records several sensor channels to characterize fault evolution. The data set was provided by the Prognostics </a:t>
            </a:r>
            <a:r>
              <a:rPr lang="en-GB" dirty="0" err="1"/>
              <a:t>CoE</a:t>
            </a:r>
            <a:r>
              <a:rPr lang="en-GB" dirty="0"/>
              <a:t> at NASA Ames.</a:t>
            </a:r>
            <a:endParaRPr lang="en-SI" dirty="0"/>
          </a:p>
        </p:txBody>
      </p:sp>
      <p:sp>
        <p:nvSpPr>
          <p:cNvPr id="5" name="Slide Number Placeholder 4">
            <a:extLst>
              <a:ext uri="{FF2B5EF4-FFF2-40B4-BE49-F238E27FC236}">
                <a16:creationId xmlns:a16="http://schemas.microsoft.com/office/drawing/2014/main" id="{F5D1B26F-4A40-D0D1-17A7-3C3AB08F0DF1}"/>
              </a:ext>
            </a:extLst>
          </p:cNvPr>
          <p:cNvSpPr>
            <a:spLocks noGrp="1"/>
          </p:cNvSpPr>
          <p:nvPr>
            <p:ph type="sldNum" sz="quarter" idx="12"/>
          </p:nvPr>
        </p:nvSpPr>
        <p:spPr/>
        <p:txBody>
          <a:bodyPr/>
          <a:lstStyle/>
          <a:p>
            <a:fld id="{E68C68F6-CEB4-C040-B3A3-CADDD499EB7C}" type="slidenum">
              <a:rPr lang="de-DE" smtClean="0"/>
              <a:pPr/>
              <a:t>4</a:t>
            </a:fld>
            <a:endParaRPr lang="de-DE"/>
          </a:p>
        </p:txBody>
      </p:sp>
      <p:pic>
        <p:nvPicPr>
          <p:cNvPr id="1028" name="Picture 4">
            <a:extLst>
              <a:ext uri="{FF2B5EF4-FFF2-40B4-BE49-F238E27FC236}">
                <a16:creationId xmlns:a16="http://schemas.microsoft.com/office/drawing/2014/main" id="{DF05B172-CABF-93F1-D502-B7FD9889D5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9875" y="1761993"/>
            <a:ext cx="4225925" cy="272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9C-F101-F3DC-0B2E-0EDCEB379826}"/>
              </a:ext>
            </a:extLst>
          </p:cNvPr>
          <p:cNvSpPr>
            <a:spLocks noGrp="1"/>
          </p:cNvSpPr>
          <p:nvPr>
            <p:ph type="title"/>
          </p:nvPr>
        </p:nvSpPr>
        <p:spPr/>
        <p:txBody>
          <a:bodyPr/>
          <a:lstStyle/>
          <a:p>
            <a:r>
              <a:rPr lang="en-SI" dirty="0"/>
              <a:t>Dataset Characteristics</a:t>
            </a:r>
          </a:p>
        </p:txBody>
      </p:sp>
      <p:pic>
        <p:nvPicPr>
          <p:cNvPr id="7" name="Content Placeholder 6">
            <a:extLst>
              <a:ext uri="{FF2B5EF4-FFF2-40B4-BE49-F238E27FC236}">
                <a16:creationId xmlns:a16="http://schemas.microsoft.com/office/drawing/2014/main" id="{C022D1D2-7AE9-94BB-A958-307AD8C31FFF}"/>
              </a:ext>
            </a:extLst>
          </p:cNvPr>
          <p:cNvPicPr>
            <a:picLocks noGrp="1" noChangeAspect="1"/>
          </p:cNvPicPr>
          <p:nvPr>
            <p:ph sz="half" idx="1"/>
          </p:nvPr>
        </p:nvPicPr>
        <p:blipFill>
          <a:blip r:embed="rId3"/>
          <a:stretch>
            <a:fillRect/>
          </a:stretch>
        </p:blipFill>
        <p:spPr>
          <a:xfrm>
            <a:off x="165372" y="1880296"/>
            <a:ext cx="5695496" cy="2681807"/>
          </a:xfrm>
          <a:prstGeom prst="rect">
            <a:avLst/>
          </a:prstGeom>
        </p:spPr>
      </p:pic>
      <p:sp>
        <p:nvSpPr>
          <p:cNvPr id="5" name="Slide Number Placeholder 4">
            <a:extLst>
              <a:ext uri="{FF2B5EF4-FFF2-40B4-BE49-F238E27FC236}">
                <a16:creationId xmlns:a16="http://schemas.microsoft.com/office/drawing/2014/main" id="{60A1AB6F-5E45-EA32-889D-9297E04DA4A0}"/>
              </a:ext>
            </a:extLst>
          </p:cNvPr>
          <p:cNvSpPr>
            <a:spLocks noGrp="1"/>
          </p:cNvSpPr>
          <p:nvPr>
            <p:ph type="sldNum" sz="quarter" idx="12"/>
          </p:nvPr>
        </p:nvSpPr>
        <p:spPr/>
        <p:txBody>
          <a:bodyPr/>
          <a:lstStyle/>
          <a:p>
            <a:fld id="{E68C68F6-CEB4-C040-B3A3-CADDD499EB7C}" type="slidenum">
              <a:rPr lang="de-DE" smtClean="0"/>
              <a:pPr/>
              <a:t>5</a:t>
            </a:fld>
            <a:endParaRPr lang="de-DE"/>
          </a:p>
        </p:txBody>
      </p:sp>
      <p:pic>
        <p:nvPicPr>
          <p:cNvPr id="8" name="Picture 7">
            <a:extLst>
              <a:ext uri="{FF2B5EF4-FFF2-40B4-BE49-F238E27FC236}">
                <a16:creationId xmlns:a16="http://schemas.microsoft.com/office/drawing/2014/main" id="{70ADE4CF-BFAB-2B07-3BB2-19EE8E44593F}"/>
              </a:ext>
            </a:extLst>
          </p:cNvPr>
          <p:cNvPicPr>
            <a:picLocks noChangeAspect="1"/>
          </p:cNvPicPr>
          <p:nvPr/>
        </p:nvPicPr>
        <p:blipFill>
          <a:blip r:embed="rId4"/>
          <a:stretch>
            <a:fillRect/>
          </a:stretch>
        </p:blipFill>
        <p:spPr>
          <a:xfrm>
            <a:off x="5965371" y="1880297"/>
            <a:ext cx="3122296" cy="2681806"/>
          </a:xfrm>
          <a:prstGeom prst="rect">
            <a:avLst/>
          </a:prstGeom>
        </p:spPr>
      </p:pic>
    </p:spTree>
    <p:extLst>
      <p:ext uri="{BB962C8B-B14F-4D97-AF65-F5344CB8AC3E}">
        <p14:creationId xmlns:p14="http://schemas.microsoft.com/office/powerpoint/2010/main" val="413591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F15E-726C-6FA5-418D-8D373D119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FF69-30FE-A93B-7822-7670B2C37799}"/>
              </a:ext>
            </a:extLst>
          </p:cNvPr>
          <p:cNvSpPr>
            <a:spLocks noGrp="1"/>
          </p:cNvSpPr>
          <p:nvPr>
            <p:ph type="title"/>
          </p:nvPr>
        </p:nvSpPr>
        <p:spPr/>
        <p:txBody>
          <a:bodyPr/>
          <a:lstStyle/>
          <a:p>
            <a:r>
              <a:rPr lang="en-GB" dirty="0"/>
              <a:t>Data PREPROCESSING</a:t>
            </a:r>
            <a:endParaRPr lang="en-AT" dirty="0"/>
          </a:p>
        </p:txBody>
      </p:sp>
      <p:sp>
        <p:nvSpPr>
          <p:cNvPr id="3" name="Text Placeholder 2">
            <a:extLst>
              <a:ext uri="{FF2B5EF4-FFF2-40B4-BE49-F238E27FC236}">
                <a16:creationId xmlns:a16="http://schemas.microsoft.com/office/drawing/2014/main" id="{BE4DFD8D-A76E-534C-3BE0-2136763B126A}"/>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3DD326F2-F7E0-6592-D18B-481479813BD2}"/>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F248B7C2-F3D5-2C76-7CCF-DE7F9F979F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81BD37-2AA7-5F26-04DD-E4B870AEEBBD}"/>
              </a:ext>
            </a:extLst>
          </p:cNvPr>
          <p:cNvSpPr>
            <a:spLocks noGrp="1"/>
          </p:cNvSpPr>
          <p:nvPr>
            <p:ph type="sldNum" sz="quarter" idx="12"/>
          </p:nvPr>
        </p:nvSpPr>
        <p:spPr/>
        <p:txBody>
          <a:bodyPr/>
          <a:lstStyle/>
          <a:p>
            <a:fld id="{E68C68F6-CEB4-C040-B3A3-CADDD499EB7C}" type="slidenum">
              <a:rPr lang="de-DE" smtClean="0"/>
              <a:pPr/>
              <a:t>6</a:t>
            </a:fld>
            <a:endParaRPr lang="de-DE"/>
          </a:p>
        </p:txBody>
      </p:sp>
    </p:spTree>
    <p:extLst>
      <p:ext uri="{BB962C8B-B14F-4D97-AF65-F5344CB8AC3E}">
        <p14:creationId xmlns:p14="http://schemas.microsoft.com/office/powerpoint/2010/main" val="29097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DA4-70A0-1A8C-780B-9EEF2F61280E}"/>
              </a:ext>
            </a:extLst>
          </p:cNvPr>
          <p:cNvSpPr>
            <a:spLocks noGrp="1"/>
          </p:cNvSpPr>
          <p:nvPr>
            <p:ph type="title"/>
          </p:nvPr>
        </p:nvSpPr>
        <p:spPr/>
        <p:txBody>
          <a:bodyPr/>
          <a:lstStyle/>
          <a:p>
            <a:r>
              <a:rPr lang="en-SI" dirty="0"/>
              <a:t>Visualization</a:t>
            </a:r>
          </a:p>
        </p:txBody>
      </p:sp>
      <p:pic>
        <p:nvPicPr>
          <p:cNvPr id="5" name="Content Placeholder 4">
            <a:extLst>
              <a:ext uri="{FF2B5EF4-FFF2-40B4-BE49-F238E27FC236}">
                <a16:creationId xmlns:a16="http://schemas.microsoft.com/office/drawing/2014/main" id="{04DA20F1-67C9-ACF1-C121-70FD9F00DD78}"/>
              </a:ext>
            </a:extLst>
          </p:cNvPr>
          <p:cNvPicPr>
            <a:picLocks noGrp="1" noChangeAspect="1"/>
          </p:cNvPicPr>
          <p:nvPr>
            <p:ph idx="1"/>
          </p:nvPr>
        </p:nvPicPr>
        <p:blipFill>
          <a:blip r:embed="rId2"/>
          <a:stretch>
            <a:fillRect/>
          </a:stretch>
        </p:blipFill>
        <p:spPr>
          <a:xfrm>
            <a:off x="368337" y="1814673"/>
            <a:ext cx="3706185" cy="2859803"/>
          </a:xfrm>
          <a:prstGeom prst="rect">
            <a:avLst/>
          </a:prstGeom>
        </p:spPr>
      </p:pic>
      <p:sp>
        <p:nvSpPr>
          <p:cNvPr id="4" name="Slide Number Placeholder 3">
            <a:extLst>
              <a:ext uri="{FF2B5EF4-FFF2-40B4-BE49-F238E27FC236}">
                <a16:creationId xmlns:a16="http://schemas.microsoft.com/office/drawing/2014/main" id="{3433E323-33B2-40FF-069B-A0766E506DA4}"/>
              </a:ext>
            </a:extLst>
          </p:cNvPr>
          <p:cNvSpPr>
            <a:spLocks noGrp="1"/>
          </p:cNvSpPr>
          <p:nvPr>
            <p:ph type="sldNum" sz="quarter" idx="12"/>
          </p:nvPr>
        </p:nvSpPr>
        <p:spPr/>
        <p:txBody>
          <a:bodyPr/>
          <a:lstStyle/>
          <a:p>
            <a:fld id="{E68C68F6-CEB4-C040-B3A3-CADDD499EB7C}" type="slidenum">
              <a:rPr lang="de-DE" smtClean="0"/>
              <a:pPr/>
              <a:t>7</a:t>
            </a:fld>
            <a:endParaRPr lang="de-DE"/>
          </a:p>
        </p:txBody>
      </p:sp>
      <p:pic>
        <p:nvPicPr>
          <p:cNvPr id="7" name="Picture 6">
            <a:extLst>
              <a:ext uri="{FF2B5EF4-FFF2-40B4-BE49-F238E27FC236}">
                <a16:creationId xmlns:a16="http://schemas.microsoft.com/office/drawing/2014/main" id="{398DBC69-CFBD-D0D5-78BB-B2E9C5DA1176}"/>
              </a:ext>
            </a:extLst>
          </p:cNvPr>
          <p:cNvPicPr>
            <a:picLocks noChangeAspect="1"/>
          </p:cNvPicPr>
          <p:nvPr/>
        </p:nvPicPr>
        <p:blipFill>
          <a:blip r:embed="rId3"/>
          <a:stretch>
            <a:fillRect/>
          </a:stretch>
        </p:blipFill>
        <p:spPr>
          <a:xfrm>
            <a:off x="4289780" y="1675136"/>
            <a:ext cx="4367117" cy="2999340"/>
          </a:xfrm>
          <a:prstGeom prst="rect">
            <a:avLst/>
          </a:prstGeom>
        </p:spPr>
      </p:pic>
    </p:spTree>
    <p:extLst>
      <p:ext uri="{BB962C8B-B14F-4D97-AF65-F5344CB8AC3E}">
        <p14:creationId xmlns:p14="http://schemas.microsoft.com/office/powerpoint/2010/main" val="1435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1340-008E-AC44-CE0F-5477364B1AE2}"/>
              </a:ext>
            </a:extLst>
          </p:cNvPr>
          <p:cNvSpPr>
            <a:spLocks noGrp="1"/>
          </p:cNvSpPr>
          <p:nvPr>
            <p:ph type="title"/>
          </p:nvPr>
        </p:nvSpPr>
        <p:spPr/>
        <p:txBody>
          <a:bodyPr/>
          <a:lstStyle/>
          <a:p>
            <a:r>
              <a:rPr lang="en-SI" dirty="0"/>
              <a:t>M</a:t>
            </a:r>
            <a:r>
              <a:rPr lang="en-GB" dirty="0" err="1"/>
              <a:t>i</a:t>
            </a:r>
            <a:r>
              <a:rPr lang="en-SI" dirty="0"/>
              <a:t>ssing Values</a:t>
            </a:r>
          </a:p>
        </p:txBody>
      </p:sp>
      <p:pic>
        <p:nvPicPr>
          <p:cNvPr id="5" name="Content Placeholder 4">
            <a:extLst>
              <a:ext uri="{FF2B5EF4-FFF2-40B4-BE49-F238E27FC236}">
                <a16:creationId xmlns:a16="http://schemas.microsoft.com/office/drawing/2014/main" id="{0A1A4766-0273-2A5B-055E-51B11CF77901}"/>
              </a:ext>
            </a:extLst>
          </p:cNvPr>
          <p:cNvPicPr>
            <a:picLocks noGrp="1" noChangeAspect="1"/>
          </p:cNvPicPr>
          <p:nvPr>
            <p:ph idx="1"/>
          </p:nvPr>
        </p:nvPicPr>
        <p:blipFill>
          <a:blip r:embed="rId2"/>
          <a:stretch>
            <a:fillRect/>
          </a:stretch>
        </p:blipFill>
        <p:spPr>
          <a:xfrm>
            <a:off x="2337554" y="1757363"/>
            <a:ext cx="4468892" cy="2813050"/>
          </a:xfrm>
          <a:prstGeom prst="rect">
            <a:avLst/>
          </a:prstGeom>
        </p:spPr>
      </p:pic>
      <p:sp>
        <p:nvSpPr>
          <p:cNvPr id="4" name="Slide Number Placeholder 3">
            <a:extLst>
              <a:ext uri="{FF2B5EF4-FFF2-40B4-BE49-F238E27FC236}">
                <a16:creationId xmlns:a16="http://schemas.microsoft.com/office/drawing/2014/main" id="{BFFB4DE6-50E8-8AD3-9B43-E056AA3DFC13}"/>
              </a:ext>
            </a:extLst>
          </p:cNvPr>
          <p:cNvSpPr>
            <a:spLocks noGrp="1"/>
          </p:cNvSpPr>
          <p:nvPr>
            <p:ph type="sldNum" sz="quarter" idx="12"/>
          </p:nvPr>
        </p:nvSpPr>
        <p:spPr/>
        <p:txBody>
          <a:bodyPr/>
          <a:lstStyle/>
          <a:p>
            <a:fld id="{E68C68F6-CEB4-C040-B3A3-CADDD499EB7C}" type="slidenum">
              <a:rPr lang="de-DE" smtClean="0"/>
              <a:pPr/>
              <a:t>8</a:t>
            </a:fld>
            <a:endParaRPr lang="de-DE"/>
          </a:p>
        </p:txBody>
      </p:sp>
    </p:spTree>
    <p:extLst>
      <p:ext uri="{BB962C8B-B14F-4D97-AF65-F5344CB8AC3E}">
        <p14:creationId xmlns:p14="http://schemas.microsoft.com/office/powerpoint/2010/main" val="582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391-5D29-B484-4813-5BE5C1AE9BBB}"/>
              </a:ext>
            </a:extLst>
          </p:cNvPr>
          <p:cNvSpPr>
            <a:spLocks noGrp="1"/>
          </p:cNvSpPr>
          <p:nvPr>
            <p:ph type="title"/>
          </p:nvPr>
        </p:nvSpPr>
        <p:spPr>
          <a:xfrm>
            <a:off x="269875" y="817886"/>
            <a:ext cx="8602280" cy="462274"/>
          </a:xfrm>
        </p:spPr>
        <p:txBody>
          <a:bodyPr>
            <a:normAutofit fontScale="90000"/>
          </a:bodyPr>
          <a:lstStyle/>
          <a:p>
            <a:pPr algn="ctr"/>
            <a:r>
              <a:rPr lang="en-SI" dirty="0"/>
              <a:t>Quantity Derivation</a:t>
            </a:r>
          </a:p>
        </p:txBody>
      </p:sp>
      <p:pic>
        <p:nvPicPr>
          <p:cNvPr id="6" name="Content Placeholder 5">
            <a:extLst>
              <a:ext uri="{FF2B5EF4-FFF2-40B4-BE49-F238E27FC236}">
                <a16:creationId xmlns:a16="http://schemas.microsoft.com/office/drawing/2014/main" id="{6DC31C6E-ED4E-3F5D-B8A9-421ABA478D03}"/>
              </a:ext>
            </a:extLst>
          </p:cNvPr>
          <p:cNvPicPr>
            <a:picLocks noGrp="1" noChangeAspect="1"/>
          </p:cNvPicPr>
          <p:nvPr>
            <p:ph sz="half" idx="1"/>
          </p:nvPr>
        </p:nvPicPr>
        <p:blipFill>
          <a:blip r:embed="rId2"/>
          <a:stretch>
            <a:fillRect/>
          </a:stretch>
        </p:blipFill>
        <p:spPr>
          <a:xfrm>
            <a:off x="0" y="1520501"/>
            <a:ext cx="4084320" cy="2805114"/>
          </a:xfrm>
          <a:prstGeom prst="rect">
            <a:avLst/>
          </a:prstGeom>
        </p:spPr>
      </p:pic>
      <p:pic>
        <p:nvPicPr>
          <p:cNvPr id="8" name="Content Placeholder 7">
            <a:extLst>
              <a:ext uri="{FF2B5EF4-FFF2-40B4-BE49-F238E27FC236}">
                <a16:creationId xmlns:a16="http://schemas.microsoft.com/office/drawing/2014/main" id="{B43C7DAA-AEA6-F9F4-0E75-DE78D6B4B6F9}"/>
              </a:ext>
            </a:extLst>
          </p:cNvPr>
          <p:cNvPicPr>
            <a:picLocks noGrp="1" noChangeAspect="1"/>
          </p:cNvPicPr>
          <p:nvPr>
            <p:ph sz="half" idx="2"/>
          </p:nvPr>
        </p:nvPicPr>
        <p:blipFill>
          <a:blip r:embed="rId3"/>
          <a:stretch>
            <a:fillRect/>
          </a:stretch>
        </p:blipFill>
        <p:spPr>
          <a:xfrm>
            <a:off x="4632960" y="1779492"/>
            <a:ext cx="4511040" cy="1860691"/>
          </a:xfrm>
          <a:prstGeom prst="rect">
            <a:avLst/>
          </a:prstGeom>
        </p:spPr>
      </p:pic>
      <p:sp>
        <p:nvSpPr>
          <p:cNvPr id="5" name="Slide Number Placeholder 4">
            <a:extLst>
              <a:ext uri="{FF2B5EF4-FFF2-40B4-BE49-F238E27FC236}">
                <a16:creationId xmlns:a16="http://schemas.microsoft.com/office/drawing/2014/main" id="{2C0607EA-8F64-B75B-931D-9037D2280A60}"/>
              </a:ext>
            </a:extLst>
          </p:cNvPr>
          <p:cNvSpPr>
            <a:spLocks noGrp="1"/>
          </p:cNvSpPr>
          <p:nvPr>
            <p:ph type="sldNum" sz="quarter" idx="12"/>
          </p:nvPr>
        </p:nvSpPr>
        <p:spPr/>
        <p:txBody>
          <a:bodyPr/>
          <a:lstStyle/>
          <a:p>
            <a:fld id="{E68C68F6-CEB4-C040-B3A3-CADDD499EB7C}" type="slidenum">
              <a:rPr lang="de-DE" smtClean="0"/>
              <a:pPr/>
              <a:t>9</a:t>
            </a:fld>
            <a:endParaRPr lang="de-DE"/>
          </a:p>
        </p:txBody>
      </p:sp>
      <p:cxnSp>
        <p:nvCxnSpPr>
          <p:cNvPr id="10" name="Straight Arrow Connector 9">
            <a:extLst>
              <a:ext uri="{FF2B5EF4-FFF2-40B4-BE49-F238E27FC236}">
                <a16:creationId xmlns:a16="http://schemas.microsoft.com/office/drawing/2014/main" id="{34767BE2-82CB-7FB3-3AD3-254C74B169CA}"/>
              </a:ext>
            </a:extLst>
          </p:cNvPr>
          <p:cNvCxnSpPr/>
          <p:nvPr/>
        </p:nvCxnSpPr>
        <p:spPr>
          <a:xfrm>
            <a:off x="4084320" y="2708366"/>
            <a:ext cx="548640"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67632403"/>
      </p:ext>
    </p:extLst>
  </p:cSld>
  <p:clrMapOvr>
    <a:masterClrMapping/>
  </p:clrMapOvr>
</p:sld>
</file>

<file path=ppt/theme/theme1.xml><?xml version="1.0" encoding="utf-8"?>
<a:theme xmlns:a="http://schemas.openxmlformats.org/drawingml/2006/main" name="PPT_Vorlage_Engineering_türkis">
  <a:themeElements>
    <a:clrScheme name="FH türkis">
      <a:dk1>
        <a:sysClr val="windowText" lastClr="000000"/>
      </a:dk1>
      <a:lt1>
        <a:sysClr val="window" lastClr="FFFFFF"/>
      </a:lt1>
      <a:dk2>
        <a:srgbClr val="1F497D"/>
      </a:dk2>
      <a:lt2>
        <a:srgbClr val="EEECE1"/>
      </a:lt2>
      <a:accent1>
        <a:srgbClr val="10B0CA"/>
      </a:accent1>
      <a:accent2>
        <a:srgbClr val="056781"/>
      </a:accent2>
      <a:accent3>
        <a:srgbClr val="22FFFE"/>
      </a:accent3>
      <a:accent4>
        <a:srgbClr val="BBBBBB"/>
      </a:accent4>
      <a:accent5>
        <a:srgbClr val="888888"/>
      </a:accent5>
      <a:accent6>
        <a:srgbClr val="444444"/>
      </a:accent6>
      <a:hlink>
        <a:srgbClr val="0000FF"/>
      </a:hlink>
      <a:folHlink>
        <a:srgbClr val="800080"/>
      </a:folHlink>
    </a:clrScheme>
    <a:fontScheme name="FH Joanneum">
      <a:majorFont>
        <a:latin typeface="Georgia"/>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 16.9.potx" id="{4BD5A669-AD90-4F44-AE52-AAFD8A160261}" vid="{0CDBE95F-7691-409F-AC69-099C0587BE0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Debugger-Based On-Target Testing</Template>
  <TotalTime>1542</TotalTime>
  <Words>1149</Words>
  <Application>Microsoft Macintosh PowerPoint</Application>
  <PresentationFormat>On-screen Show (16:9)</PresentationFormat>
  <Paragraphs>153</Paragraphs>
  <Slides>36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-apple-system</vt:lpstr>
      <vt:lpstr>Arial</vt:lpstr>
      <vt:lpstr>Calibri</vt:lpstr>
      <vt:lpstr>Courier New</vt:lpstr>
      <vt:lpstr>PPT_Vorlage_Engineering_türkis</vt:lpstr>
      <vt:lpstr>Transistor Titans</vt:lpstr>
      <vt:lpstr>Content </vt:lpstr>
      <vt:lpstr>Dataset description</vt:lpstr>
      <vt:lpstr>NASA Turbofan Jet Engine Data Set</vt:lpstr>
      <vt:lpstr>Dataset Characteristics</vt:lpstr>
      <vt:lpstr>Data PREPROCESSING</vt:lpstr>
      <vt:lpstr>Visualization</vt:lpstr>
      <vt:lpstr>Missing Values</vt:lpstr>
      <vt:lpstr>Quantity Derivation</vt:lpstr>
      <vt:lpstr>Cleaned Dataset</vt:lpstr>
      <vt:lpstr>Original vs Cleaned</vt:lpstr>
      <vt:lpstr>Visualization of Cleaned Data</vt:lpstr>
      <vt:lpstr>Observed pATTERNS</vt:lpstr>
      <vt:lpstr>Correlation</vt:lpstr>
      <vt:lpstr>Cycle Patterns</vt:lpstr>
      <vt:lpstr>probability</vt:lpstr>
      <vt:lpstr>Low-Health Estimation</vt:lpstr>
      <vt:lpstr>Cross Tabulation</vt:lpstr>
      <vt:lpstr>Conditional Probability</vt:lpstr>
      <vt:lpstr>Low Health per Quantity</vt:lpstr>
      <vt:lpstr>Statistical theory</vt:lpstr>
      <vt:lpstr>Law of Large Numbers</vt:lpstr>
      <vt:lpstr>PowerPoint Presentation</vt:lpstr>
      <vt:lpstr>Regression analysis</vt:lpstr>
      <vt:lpstr>Linear Regression</vt:lpstr>
      <vt:lpstr>Polynomial Degree </vt:lpstr>
      <vt:lpstr>Residual Analysis</vt:lpstr>
      <vt:lpstr>Dimensionality Reduction </vt:lpstr>
      <vt:lpstr>Variance</vt:lpstr>
      <vt:lpstr>t-SNE</vt:lpstr>
      <vt:lpstr>UMAP</vt:lpstr>
      <vt:lpstr>Hypothesis: RUL and q1 are independent </vt:lpstr>
      <vt:lpstr>Hypothesis: Mean q2 is equal for both groups</vt:lpstr>
      <vt:lpstr> Hypothesis: q6 does not follow a monotonic trend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Kotschnig</dc:creator>
  <cp:lastModifiedBy>Marušič Zala</cp:lastModifiedBy>
  <cp:revision>7</cp:revision>
  <dcterms:created xsi:type="dcterms:W3CDTF">2025-06-05T14:58:05Z</dcterms:created>
  <dcterms:modified xsi:type="dcterms:W3CDTF">2026-01-29T10:03:29Z</dcterms:modified>
</cp:coreProperties>
</file>